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3.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4.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5.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6.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40" r:id="rId5"/>
    <p:sldMasterId id="2147484872" r:id="rId6"/>
    <p:sldMasterId id="2147484909" r:id="rId7"/>
    <p:sldMasterId id="2147484942" r:id="rId8"/>
    <p:sldMasterId id="2147484997" r:id="rId9"/>
    <p:sldMasterId id="2147485022" r:id="rId10"/>
  </p:sldMasterIdLst>
  <p:notesMasterIdLst>
    <p:notesMasterId r:id="rId40"/>
  </p:notesMasterIdLst>
  <p:handoutMasterIdLst>
    <p:handoutMasterId r:id="rId41"/>
  </p:handoutMasterIdLst>
  <p:sldIdLst>
    <p:sldId id="2076137059" r:id="rId11"/>
    <p:sldId id="2076137060" r:id="rId12"/>
    <p:sldId id="1660" r:id="rId13"/>
    <p:sldId id="8204" r:id="rId14"/>
    <p:sldId id="10500" r:id="rId15"/>
    <p:sldId id="8231" r:id="rId16"/>
    <p:sldId id="1527" r:id="rId17"/>
    <p:sldId id="2076137057" r:id="rId18"/>
    <p:sldId id="2076137058" r:id="rId19"/>
    <p:sldId id="259" r:id="rId20"/>
    <p:sldId id="8218" r:id="rId21"/>
    <p:sldId id="2076137055" r:id="rId22"/>
    <p:sldId id="2076136688" r:id="rId23"/>
    <p:sldId id="2076137062" r:id="rId24"/>
    <p:sldId id="2076137063" r:id="rId25"/>
    <p:sldId id="2076137064" r:id="rId26"/>
    <p:sldId id="2076137065" r:id="rId27"/>
    <p:sldId id="2076137066" r:id="rId28"/>
    <p:sldId id="2076137067" r:id="rId29"/>
    <p:sldId id="2076137068" r:id="rId30"/>
    <p:sldId id="2076137069" r:id="rId31"/>
    <p:sldId id="2076137070" r:id="rId32"/>
    <p:sldId id="2076137071" r:id="rId33"/>
    <p:sldId id="2076137072" r:id="rId34"/>
    <p:sldId id="2076137061" r:id="rId35"/>
    <p:sldId id="10311" r:id="rId36"/>
    <p:sldId id="2076137038" r:id="rId37"/>
    <p:sldId id="1997" r:id="rId38"/>
    <p:sldId id="2076137056" r:id="rId3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2076137059"/>
            <p14:sldId id="2076137060"/>
            <p14:sldId id="1660"/>
            <p14:sldId id="8204"/>
            <p14:sldId id="10500"/>
            <p14:sldId id="8231"/>
            <p14:sldId id="1527"/>
            <p14:sldId id="2076137057"/>
            <p14:sldId id="2076137058"/>
            <p14:sldId id="259"/>
            <p14:sldId id="8218"/>
            <p14:sldId id="2076137055"/>
            <p14:sldId id="2076136688"/>
            <p14:sldId id="2076137062"/>
            <p14:sldId id="2076137063"/>
            <p14:sldId id="2076137064"/>
            <p14:sldId id="2076137065"/>
            <p14:sldId id="2076137066"/>
            <p14:sldId id="2076137067"/>
            <p14:sldId id="2076137068"/>
            <p14:sldId id="2076137069"/>
            <p14:sldId id="2076137070"/>
            <p14:sldId id="2076137071"/>
            <p14:sldId id="2076137072"/>
            <p14:sldId id="2076137061"/>
            <p14:sldId id="10311"/>
            <p14:sldId id="2076137038"/>
            <p14:sldId id="1997"/>
            <p14:sldId id="2076137056"/>
          </p14:sldIdLst>
        </p14:section>
        <p14:section name="Light Gray" id="{4B1BBE2A-6D55-4595-AFBA-0E30BE368C15}">
          <p14:sldIdLst/>
        </p14:section>
        <p14:section name="Black" id="{CC80F8C8-EE4D-4D76-85E3-9D04C9AF18F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D83B01"/>
    <a:srgbClr val="50E6FF"/>
    <a:srgbClr val="FEF000"/>
    <a:srgbClr val="3B2E58"/>
    <a:srgbClr val="243A5E"/>
    <a:srgbClr val="274B47"/>
    <a:srgbClr val="2F2F2F"/>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p:restoredTop sz="66711"/>
  </p:normalViewPr>
  <p:slideViewPr>
    <p:cSldViewPr snapToGrid="0">
      <p:cViewPr varScale="1">
        <p:scale>
          <a:sx n="129" d="100"/>
          <a:sy n="129" d="100"/>
        </p:scale>
        <p:origin x="448" y="192"/>
      </p:cViewPr>
      <p:guideLst/>
    </p:cSldViewPr>
  </p:slideViewPr>
  <p:notesTextViewPr>
    <p:cViewPr>
      <p:scale>
        <a:sx n="1" d="1"/>
        <a:sy n="1" d="1"/>
      </p:scale>
      <p:origin x="0" y="0"/>
    </p:cViewPr>
  </p:notesTextViewPr>
  <p:sorterViewPr>
    <p:cViewPr>
      <p:scale>
        <a:sx n="100" d="100"/>
        <a:sy n="100" d="100"/>
      </p:scale>
      <p:origin x="0" y="-2136"/>
    </p:cViewPr>
  </p:sorter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viewProps" Target="viewProp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20" Type="http://schemas.openxmlformats.org/officeDocument/2006/relationships/slide" Target="slides/slide10.xml"/><Relationship Id="rId41"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573742-CBA3-42F3-ACF1-37E6E904FDD2}" type="doc">
      <dgm:prSet loTypeId="urn:microsoft.com/office/officeart/2017/3/layout/DropPinTimeline" loCatId="process" qsTypeId="urn:microsoft.com/office/officeart/2005/8/quickstyle/simple5" qsCatId="simple" csTypeId="urn:microsoft.com/office/officeart/2005/8/colors/colorful4" csCatId="colorful" phldr="1"/>
      <dgm:spPr/>
      <dgm:t>
        <a:bodyPr/>
        <a:lstStyle/>
        <a:p>
          <a:endParaRPr lang="en-US"/>
        </a:p>
      </dgm:t>
    </dgm:pt>
    <dgm:pt modelId="{F4E992FB-0B2B-44AB-8C7E-4B3AB6812EFC}">
      <dgm:prSet custT="1"/>
      <dgm:spPr/>
      <dgm:t>
        <a:bodyPr/>
        <a:lstStyle/>
        <a:p>
          <a:pPr>
            <a:defRPr b="1"/>
          </a:pPr>
          <a:r>
            <a:rPr lang="en-US" sz="1500" b="1" kern="1200">
              <a:solidFill>
                <a:prstClr val="black">
                  <a:hueOff val="0"/>
                  <a:satOff val="0"/>
                  <a:lumOff val="0"/>
                  <a:alphaOff val="0"/>
                </a:prstClr>
              </a:solidFill>
              <a:latin typeface="Segoe UI"/>
              <a:ea typeface="+mn-ea"/>
              <a:cs typeface="Segoe UI"/>
            </a:rPr>
            <a:t>Available today </a:t>
          </a:r>
        </a:p>
      </dgm:t>
    </dgm:pt>
    <dgm:pt modelId="{FD7FC57D-0D3D-433C-9D89-F045C14222F7}" type="parTrans" cxnId="{7AF4211E-F5CD-4AA2-854E-29DDB9E71CB8}">
      <dgm:prSet/>
      <dgm:spPr/>
      <dgm:t>
        <a:bodyPr/>
        <a:lstStyle/>
        <a:p>
          <a:endParaRPr lang="en-US"/>
        </a:p>
      </dgm:t>
    </dgm:pt>
    <dgm:pt modelId="{057F6935-EF5A-474F-93B1-C3BD06D35F27}" type="sibTrans" cxnId="{7AF4211E-F5CD-4AA2-854E-29DDB9E71CB8}">
      <dgm:prSet/>
      <dgm:spPr/>
      <dgm:t>
        <a:bodyPr/>
        <a:lstStyle/>
        <a:p>
          <a:endParaRPr lang="en-US"/>
        </a:p>
      </dgm:t>
    </dgm:pt>
    <dgm:pt modelId="{838C2755-8142-4AE7-A3DB-ADD243DCBC0B}">
      <dgm:prSet custT="1"/>
      <dgm:spPr/>
      <dgm:t>
        <a:bodyPr/>
        <a:lstStyle/>
        <a:p>
          <a:endParaRPr lang="en-US" sz="1200" kern="1200">
            <a:solidFill>
              <a:srgbClr val="0D0D0D">
                <a:lumMod val="90000"/>
                <a:lumOff val="10000"/>
              </a:srgbClr>
            </a:solidFill>
            <a:latin typeface="Segoe UI"/>
            <a:ea typeface="+mn-ea"/>
            <a:cs typeface="Segoe UI"/>
          </a:endParaRPr>
        </a:p>
      </dgm:t>
    </dgm:pt>
    <dgm:pt modelId="{18CD2C77-306E-4606-9F38-B2D1774C88F7}" type="parTrans" cxnId="{DAA8DE44-C9A9-4B03-A9A8-6963C7D08A36}">
      <dgm:prSet/>
      <dgm:spPr/>
      <dgm:t>
        <a:bodyPr/>
        <a:lstStyle/>
        <a:p>
          <a:endParaRPr lang="en-US"/>
        </a:p>
      </dgm:t>
    </dgm:pt>
    <dgm:pt modelId="{14AABB76-E1FC-4898-B14B-A5A5E8846539}" type="sibTrans" cxnId="{DAA8DE44-C9A9-4B03-A9A8-6963C7D08A36}">
      <dgm:prSet/>
      <dgm:spPr/>
      <dgm:t>
        <a:bodyPr/>
        <a:lstStyle/>
        <a:p>
          <a:endParaRPr lang="en-US"/>
        </a:p>
      </dgm:t>
    </dgm:pt>
    <dgm:pt modelId="{9CDB2D96-72BA-40F5-B66A-60D2D18B03BD}">
      <dgm:prSet custT="1"/>
      <dgm:spPr/>
      <dgm:t>
        <a:bodyPr/>
        <a:lstStyle/>
        <a:p>
          <a:pPr>
            <a:defRPr b="1"/>
          </a:pPr>
          <a:r>
            <a:rPr lang="en-US" sz="1400" kern="1200" dirty="0">
              <a:solidFill>
                <a:srgbClr val="0D0D0D">
                  <a:lumMod val="90000"/>
                  <a:lumOff val="10000"/>
                </a:srgbClr>
              </a:solidFill>
              <a:latin typeface="Segoe UI"/>
              <a:ea typeface="+mn-ea"/>
              <a:cs typeface="Segoe UI"/>
            </a:rPr>
            <a:t>Recent updates</a:t>
          </a:r>
        </a:p>
      </dgm:t>
    </dgm:pt>
    <dgm:pt modelId="{F89D46E5-F62F-4EF9-9CAF-2EDE351BA680}" type="parTrans" cxnId="{C4F05A6F-E1B8-4054-ADEF-EE5ACED5F9D3}">
      <dgm:prSet/>
      <dgm:spPr/>
      <dgm:t>
        <a:bodyPr/>
        <a:lstStyle/>
        <a:p>
          <a:endParaRPr lang="en-US"/>
        </a:p>
      </dgm:t>
    </dgm:pt>
    <dgm:pt modelId="{803C03F6-E2A0-4D01-98CF-47037925A7C4}" type="sibTrans" cxnId="{C4F05A6F-E1B8-4054-ADEF-EE5ACED5F9D3}">
      <dgm:prSet/>
      <dgm:spPr/>
      <dgm:t>
        <a:bodyPr/>
        <a:lstStyle/>
        <a:p>
          <a:endParaRPr lang="en-US"/>
        </a:p>
      </dgm:t>
    </dgm:pt>
    <dgm:pt modelId="{CC1C3B75-F5E0-4CE6-97CA-52EC7A61C895}">
      <dgm:prSet custT="1"/>
      <dgm:spPr/>
      <dgm:t>
        <a:bodyPr/>
        <a:lstStyle/>
        <a:p>
          <a:endParaRPr lang="en-US" sz="1200" kern="1200">
            <a:solidFill>
              <a:srgbClr val="0D0D0D">
                <a:lumMod val="90000"/>
                <a:lumOff val="10000"/>
              </a:srgbClr>
            </a:solidFill>
            <a:latin typeface="Segoe UI"/>
            <a:ea typeface="+mn-ea"/>
            <a:cs typeface="Segoe UI"/>
          </a:endParaRPr>
        </a:p>
      </dgm:t>
    </dgm:pt>
    <dgm:pt modelId="{1747B0D2-D2DD-4E52-B380-F69172CB2ECA}" type="parTrans" cxnId="{734FD180-C202-4900-9280-D09063EDC081}">
      <dgm:prSet/>
      <dgm:spPr/>
      <dgm:t>
        <a:bodyPr/>
        <a:lstStyle/>
        <a:p>
          <a:endParaRPr lang="en-US"/>
        </a:p>
      </dgm:t>
    </dgm:pt>
    <dgm:pt modelId="{AF1981C8-D0D6-4772-B5F6-10ED8B965049}" type="sibTrans" cxnId="{734FD180-C202-4900-9280-D09063EDC081}">
      <dgm:prSet/>
      <dgm:spPr/>
      <dgm:t>
        <a:bodyPr/>
        <a:lstStyle/>
        <a:p>
          <a:endParaRPr lang="en-US"/>
        </a:p>
      </dgm:t>
    </dgm:pt>
    <dgm:pt modelId="{C830C181-E4DF-4930-9DB6-77A855C2BA84}" type="pres">
      <dgm:prSet presAssocID="{CF573742-CBA3-42F3-ACF1-37E6E904FDD2}" presName="root" presStyleCnt="0">
        <dgm:presLayoutVars>
          <dgm:chMax/>
          <dgm:chPref/>
          <dgm:animLvl val="lvl"/>
        </dgm:presLayoutVars>
      </dgm:prSet>
      <dgm:spPr/>
    </dgm:pt>
    <dgm:pt modelId="{654CC0BF-96B4-428F-B910-A5697B16A652}" type="pres">
      <dgm:prSet presAssocID="{CF573742-CBA3-42F3-ACF1-37E6E904FDD2}" presName="divider" presStyleLbl="fgAcc1" presStyleIdx="0" presStyleCnt="3"/>
      <dgm:spPr>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tailEnd type="triangle" w="lg" len="lg"/>
        </a:ln>
        <a:effectLst/>
      </dgm:spPr>
    </dgm:pt>
    <dgm:pt modelId="{90C775A3-A477-469D-873D-9E06A2602B22}" type="pres">
      <dgm:prSet presAssocID="{CF573742-CBA3-42F3-ACF1-37E6E904FDD2}" presName="nodes" presStyleCnt="0">
        <dgm:presLayoutVars>
          <dgm:chMax/>
          <dgm:chPref/>
          <dgm:animLvl val="lvl"/>
        </dgm:presLayoutVars>
      </dgm:prSet>
      <dgm:spPr/>
    </dgm:pt>
    <dgm:pt modelId="{332928B2-797E-4A09-AE3C-F9EBAFE33F63}" type="pres">
      <dgm:prSet presAssocID="{F4E992FB-0B2B-44AB-8C7E-4B3AB6812EFC}" presName="composite1" presStyleCnt="0"/>
      <dgm:spPr/>
    </dgm:pt>
    <dgm:pt modelId="{72E40090-11A8-4362-B60B-CED2A9DCB1E3}" type="pres">
      <dgm:prSet presAssocID="{F4E992FB-0B2B-44AB-8C7E-4B3AB6812EFC}" presName="ConnectorPoint1" presStyleLbl="lnNode1" presStyleIdx="0" presStyleCnt="2"/>
      <dgm:spPr/>
    </dgm:pt>
    <dgm:pt modelId="{C6B7AD48-4DC1-49B2-A3C8-CF7B7E44BBEC}" type="pres">
      <dgm:prSet presAssocID="{F4E992FB-0B2B-44AB-8C7E-4B3AB6812EFC}" presName="DropPinPlaceHolder1" presStyleCnt="0"/>
      <dgm:spPr/>
    </dgm:pt>
    <dgm:pt modelId="{0AA07925-C7CC-4EC8-979D-94DA53D1B3F9}" type="pres">
      <dgm:prSet presAssocID="{F4E992FB-0B2B-44AB-8C7E-4B3AB6812EFC}" presName="DropPin1" presStyleLbl="alignNode1" presStyleIdx="0" presStyleCnt="2"/>
      <dgm:spPr/>
    </dgm:pt>
    <dgm:pt modelId="{F43FF0FE-F017-4595-B904-389C02D430D4}" type="pres">
      <dgm:prSet presAssocID="{F4E992FB-0B2B-44AB-8C7E-4B3AB6812EFC}" presName="Ellipse1" presStyleLbl="fgAcc1" presStyleIdx="1" presStyleCnt="3"/>
      <dgm:spPr>
        <a:solidFill>
          <a:schemeClr val="lt1">
            <a:alpha val="90000"/>
            <a:hueOff val="0"/>
            <a:satOff val="0"/>
            <a:lumOff val="0"/>
            <a:alphaOff val="0"/>
          </a:schemeClr>
        </a:solidFill>
        <a:ln w="9525" cap="flat" cmpd="sng" algn="ctr">
          <a:noFill/>
          <a:prstDash val="solid"/>
        </a:ln>
        <a:effectLst/>
      </dgm:spPr>
    </dgm:pt>
    <dgm:pt modelId="{31D3376A-893D-4EF4-A559-9FE27DC1DA71}" type="pres">
      <dgm:prSet presAssocID="{F4E992FB-0B2B-44AB-8C7E-4B3AB6812EFC}" presName="L2TextContainer1" presStyleLbl="revTx" presStyleIdx="0" presStyleCnt="4">
        <dgm:presLayoutVars>
          <dgm:bulletEnabled val="1"/>
        </dgm:presLayoutVars>
      </dgm:prSet>
      <dgm:spPr/>
    </dgm:pt>
    <dgm:pt modelId="{CE364EEF-A72D-442F-B415-6AE1924ADFF9}" type="pres">
      <dgm:prSet presAssocID="{F4E992FB-0B2B-44AB-8C7E-4B3AB6812EFC}" presName="L1TextContainer1" presStyleLbl="revTx" presStyleIdx="1" presStyleCnt="4">
        <dgm:presLayoutVars>
          <dgm:chMax val="1"/>
          <dgm:chPref val="1"/>
          <dgm:bulletEnabled val="1"/>
        </dgm:presLayoutVars>
      </dgm:prSet>
      <dgm:spPr/>
    </dgm:pt>
    <dgm:pt modelId="{87493BFE-2989-4144-8DAA-78F8F458127D}" type="pres">
      <dgm:prSet presAssocID="{F4E992FB-0B2B-44AB-8C7E-4B3AB6812EFC}" presName="ConnectLine1" presStyleLbl="sibTrans1D1" presStyleIdx="0" presStyleCnt="2"/>
      <dgm:spPr>
        <a:noFill/>
        <a:ln w="12700" cap="flat" cmpd="sng" algn="ctr">
          <a:solidFill>
            <a:schemeClr val="accent4">
              <a:hueOff val="0"/>
              <a:satOff val="0"/>
              <a:lumOff val="0"/>
              <a:alphaOff val="0"/>
            </a:schemeClr>
          </a:solidFill>
          <a:prstDash val="dash"/>
        </a:ln>
        <a:effectLst/>
      </dgm:spPr>
    </dgm:pt>
    <dgm:pt modelId="{6C6E0694-7748-4931-AC7A-56A67D50A262}" type="pres">
      <dgm:prSet presAssocID="{F4E992FB-0B2B-44AB-8C7E-4B3AB6812EFC}" presName="EmptyPlaceHolder1" presStyleCnt="0"/>
      <dgm:spPr/>
    </dgm:pt>
    <dgm:pt modelId="{F069F3F0-F294-4EAD-A8E1-15017BEA4B8A}" type="pres">
      <dgm:prSet presAssocID="{057F6935-EF5A-474F-93B1-C3BD06D35F27}" presName="spaceBetweenRectangles1" presStyleCnt="0"/>
      <dgm:spPr/>
    </dgm:pt>
    <dgm:pt modelId="{8CD59261-8271-47CF-B8F2-78D5C1E17FDA}" type="pres">
      <dgm:prSet presAssocID="{9CDB2D96-72BA-40F5-B66A-60D2D18B03BD}" presName="composite1" presStyleCnt="0"/>
      <dgm:spPr/>
    </dgm:pt>
    <dgm:pt modelId="{FFD1AC61-1FED-4000-A7D6-8D00949EA5E5}" type="pres">
      <dgm:prSet presAssocID="{9CDB2D96-72BA-40F5-B66A-60D2D18B03BD}" presName="ConnectorPoint1" presStyleLbl="lnNode1" presStyleIdx="1" presStyleCnt="2"/>
      <dgm:spPr/>
    </dgm:pt>
    <dgm:pt modelId="{AC4D7311-996C-4065-B97F-29A0D05A34F0}" type="pres">
      <dgm:prSet presAssocID="{9CDB2D96-72BA-40F5-B66A-60D2D18B03BD}" presName="DropPinPlaceHolder1" presStyleCnt="0"/>
      <dgm:spPr/>
    </dgm:pt>
    <dgm:pt modelId="{CBACE168-B2D6-4F8B-BC49-AFAB2C1DF6E5}" type="pres">
      <dgm:prSet presAssocID="{9CDB2D96-72BA-40F5-B66A-60D2D18B03BD}" presName="DropPin1" presStyleLbl="alignNode1" presStyleIdx="1" presStyleCnt="2" custLinFactNeighborX="-90717" custLinFactNeighborY="1279"/>
      <dgm:spPr/>
    </dgm:pt>
    <dgm:pt modelId="{4F23E929-88B7-458B-B2DD-D0347D3471B1}" type="pres">
      <dgm:prSet presAssocID="{9CDB2D96-72BA-40F5-B66A-60D2D18B03BD}" presName="Ellipse1" presStyleLbl="fgAcc1" presStyleIdx="2" presStyleCnt="3"/>
      <dgm:spPr>
        <a:solidFill>
          <a:schemeClr val="lt1">
            <a:alpha val="90000"/>
            <a:hueOff val="0"/>
            <a:satOff val="0"/>
            <a:lumOff val="0"/>
            <a:alphaOff val="0"/>
          </a:schemeClr>
        </a:solidFill>
        <a:ln w="9525" cap="flat" cmpd="sng" algn="ctr">
          <a:noFill/>
          <a:prstDash val="solid"/>
        </a:ln>
        <a:effectLst/>
      </dgm:spPr>
    </dgm:pt>
    <dgm:pt modelId="{0FB8B3B7-2C38-485D-85A6-79F8B7D61B04}" type="pres">
      <dgm:prSet presAssocID="{9CDB2D96-72BA-40F5-B66A-60D2D18B03BD}" presName="L2TextContainer1" presStyleLbl="revTx" presStyleIdx="2" presStyleCnt="4">
        <dgm:presLayoutVars>
          <dgm:bulletEnabled val="1"/>
        </dgm:presLayoutVars>
      </dgm:prSet>
      <dgm:spPr/>
    </dgm:pt>
    <dgm:pt modelId="{96C68C99-73DE-4027-8A99-60ED1C6E635C}" type="pres">
      <dgm:prSet presAssocID="{9CDB2D96-72BA-40F5-B66A-60D2D18B03BD}" presName="L1TextContainer1" presStyleLbl="revTx" presStyleIdx="3" presStyleCnt="4" custLinFactNeighborX="-24014" custLinFactNeighborY="537">
        <dgm:presLayoutVars>
          <dgm:chMax val="1"/>
          <dgm:chPref val="1"/>
          <dgm:bulletEnabled val="1"/>
        </dgm:presLayoutVars>
      </dgm:prSet>
      <dgm:spPr/>
    </dgm:pt>
    <dgm:pt modelId="{BD79BBFB-9DAF-4F86-B2AC-ABCD2F2AF79C}" type="pres">
      <dgm:prSet presAssocID="{9CDB2D96-72BA-40F5-B66A-60D2D18B03BD}" presName="ConnectLine1" presStyleLbl="sibTrans1D1" presStyleIdx="1" presStyleCnt="2" custLinFactX="-835613" custLinFactNeighborX="-900000" custLinFactNeighborY="449"/>
      <dgm:spPr>
        <a:noFill/>
        <a:ln w="12700" cap="flat" cmpd="sng" algn="ctr">
          <a:solidFill>
            <a:schemeClr val="accent4">
              <a:hueOff val="-11967647"/>
              <a:satOff val="38504"/>
              <a:lumOff val="7062"/>
              <a:alphaOff val="0"/>
            </a:schemeClr>
          </a:solidFill>
          <a:prstDash val="dash"/>
        </a:ln>
        <a:effectLst/>
      </dgm:spPr>
    </dgm:pt>
    <dgm:pt modelId="{A28408CF-259D-4298-BCD0-B0D0CCD7AF1D}" type="pres">
      <dgm:prSet presAssocID="{9CDB2D96-72BA-40F5-B66A-60D2D18B03BD}" presName="EmptyPlaceHolder1" presStyleCnt="0"/>
      <dgm:spPr/>
    </dgm:pt>
  </dgm:ptLst>
  <dgm:cxnLst>
    <dgm:cxn modelId="{36837B1B-65DD-47A7-919F-93DF638834A6}" type="presOf" srcId="{9CDB2D96-72BA-40F5-B66A-60D2D18B03BD}" destId="{96C68C99-73DE-4027-8A99-60ED1C6E635C}" srcOrd="0" destOrd="0" presId="urn:microsoft.com/office/officeart/2017/3/layout/DropPinTimeline"/>
    <dgm:cxn modelId="{7AF4211E-F5CD-4AA2-854E-29DDB9E71CB8}" srcId="{CF573742-CBA3-42F3-ACF1-37E6E904FDD2}" destId="{F4E992FB-0B2B-44AB-8C7E-4B3AB6812EFC}" srcOrd="0" destOrd="0" parTransId="{FD7FC57D-0D3D-433C-9D89-F045C14222F7}" sibTransId="{057F6935-EF5A-474F-93B1-C3BD06D35F27}"/>
    <dgm:cxn modelId="{99FC602B-3030-4837-BFDE-C00D549A7182}" type="presOf" srcId="{838C2755-8142-4AE7-A3DB-ADD243DCBC0B}" destId="{31D3376A-893D-4EF4-A559-9FE27DC1DA71}" srcOrd="0" destOrd="0" presId="urn:microsoft.com/office/officeart/2017/3/layout/DropPinTimeline"/>
    <dgm:cxn modelId="{DAA8DE44-C9A9-4B03-A9A8-6963C7D08A36}" srcId="{F4E992FB-0B2B-44AB-8C7E-4B3AB6812EFC}" destId="{838C2755-8142-4AE7-A3DB-ADD243DCBC0B}" srcOrd="0" destOrd="0" parTransId="{18CD2C77-306E-4606-9F38-B2D1774C88F7}" sibTransId="{14AABB76-E1FC-4898-B14B-A5A5E8846539}"/>
    <dgm:cxn modelId="{48D35447-C7E7-431E-9E5B-E55691F3940E}" type="presOf" srcId="{F4E992FB-0B2B-44AB-8C7E-4B3AB6812EFC}" destId="{CE364EEF-A72D-442F-B415-6AE1924ADFF9}" srcOrd="0" destOrd="0" presId="urn:microsoft.com/office/officeart/2017/3/layout/DropPinTimeline"/>
    <dgm:cxn modelId="{F6BBFF62-8C51-4C3A-AE2B-007E4A097586}" type="presOf" srcId="{CF573742-CBA3-42F3-ACF1-37E6E904FDD2}" destId="{C830C181-E4DF-4930-9DB6-77A855C2BA84}" srcOrd="0" destOrd="0" presId="urn:microsoft.com/office/officeart/2017/3/layout/DropPinTimeline"/>
    <dgm:cxn modelId="{C4F05A6F-E1B8-4054-ADEF-EE5ACED5F9D3}" srcId="{CF573742-CBA3-42F3-ACF1-37E6E904FDD2}" destId="{9CDB2D96-72BA-40F5-B66A-60D2D18B03BD}" srcOrd="1" destOrd="0" parTransId="{F89D46E5-F62F-4EF9-9CAF-2EDE351BA680}" sibTransId="{803C03F6-E2A0-4D01-98CF-47037925A7C4}"/>
    <dgm:cxn modelId="{734FD180-C202-4900-9280-D09063EDC081}" srcId="{9CDB2D96-72BA-40F5-B66A-60D2D18B03BD}" destId="{CC1C3B75-F5E0-4CE6-97CA-52EC7A61C895}" srcOrd="0" destOrd="0" parTransId="{1747B0D2-D2DD-4E52-B380-F69172CB2ECA}" sibTransId="{AF1981C8-D0D6-4772-B5F6-10ED8B965049}"/>
    <dgm:cxn modelId="{D3289DAE-8D1D-4E37-BF49-6E8F0BE69DCC}" type="presOf" srcId="{CC1C3B75-F5E0-4CE6-97CA-52EC7A61C895}" destId="{0FB8B3B7-2C38-485D-85A6-79F8B7D61B04}" srcOrd="0" destOrd="0" presId="urn:microsoft.com/office/officeart/2017/3/layout/DropPinTimeline"/>
    <dgm:cxn modelId="{CAB5BB80-5A82-4300-8510-A4DD495B1188}" type="presParOf" srcId="{C830C181-E4DF-4930-9DB6-77A855C2BA84}" destId="{654CC0BF-96B4-428F-B910-A5697B16A652}" srcOrd="0" destOrd="0" presId="urn:microsoft.com/office/officeart/2017/3/layout/DropPinTimeline"/>
    <dgm:cxn modelId="{63F468F3-67BA-46BF-95AE-B92649EBE3B8}" type="presParOf" srcId="{C830C181-E4DF-4930-9DB6-77A855C2BA84}" destId="{90C775A3-A477-469D-873D-9E06A2602B22}" srcOrd="1" destOrd="0" presId="urn:microsoft.com/office/officeart/2017/3/layout/DropPinTimeline"/>
    <dgm:cxn modelId="{5C3FBDA9-7E70-4598-B132-743547AC8121}" type="presParOf" srcId="{90C775A3-A477-469D-873D-9E06A2602B22}" destId="{332928B2-797E-4A09-AE3C-F9EBAFE33F63}" srcOrd="0" destOrd="0" presId="urn:microsoft.com/office/officeart/2017/3/layout/DropPinTimeline"/>
    <dgm:cxn modelId="{E2A588DE-6BA8-449E-891A-9597550B9A56}" type="presParOf" srcId="{332928B2-797E-4A09-AE3C-F9EBAFE33F63}" destId="{72E40090-11A8-4362-B60B-CED2A9DCB1E3}" srcOrd="0" destOrd="0" presId="urn:microsoft.com/office/officeart/2017/3/layout/DropPinTimeline"/>
    <dgm:cxn modelId="{AADCA162-C13E-4480-9D16-8E33403CD00F}" type="presParOf" srcId="{332928B2-797E-4A09-AE3C-F9EBAFE33F63}" destId="{C6B7AD48-4DC1-49B2-A3C8-CF7B7E44BBEC}" srcOrd="1" destOrd="0" presId="urn:microsoft.com/office/officeart/2017/3/layout/DropPinTimeline"/>
    <dgm:cxn modelId="{0AD14516-A0FA-44AB-9361-449FEE1B2A7B}" type="presParOf" srcId="{C6B7AD48-4DC1-49B2-A3C8-CF7B7E44BBEC}" destId="{0AA07925-C7CC-4EC8-979D-94DA53D1B3F9}" srcOrd="0" destOrd="0" presId="urn:microsoft.com/office/officeart/2017/3/layout/DropPinTimeline"/>
    <dgm:cxn modelId="{289F0AFC-B77D-4FFC-B454-0A3FA5EAFB1B}" type="presParOf" srcId="{C6B7AD48-4DC1-49B2-A3C8-CF7B7E44BBEC}" destId="{F43FF0FE-F017-4595-B904-389C02D430D4}" srcOrd="1" destOrd="0" presId="urn:microsoft.com/office/officeart/2017/3/layout/DropPinTimeline"/>
    <dgm:cxn modelId="{5910E5B8-5194-41A8-B7E7-1563E5923531}" type="presParOf" srcId="{332928B2-797E-4A09-AE3C-F9EBAFE33F63}" destId="{31D3376A-893D-4EF4-A559-9FE27DC1DA71}" srcOrd="2" destOrd="0" presId="urn:microsoft.com/office/officeart/2017/3/layout/DropPinTimeline"/>
    <dgm:cxn modelId="{183D7189-E01E-4129-A601-0B50071C5769}" type="presParOf" srcId="{332928B2-797E-4A09-AE3C-F9EBAFE33F63}" destId="{CE364EEF-A72D-442F-B415-6AE1924ADFF9}" srcOrd="3" destOrd="0" presId="urn:microsoft.com/office/officeart/2017/3/layout/DropPinTimeline"/>
    <dgm:cxn modelId="{C97AC023-4569-45F5-A2A0-08CC624566D1}" type="presParOf" srcId="{332928B2-797E-4A09-AE3C-F9EBAFE33F63}" destId="{87493BFE-2989-4144-8DAA-78F8F458127D}" srcOrd="4" destOrd="0" presId="urn:microsoft.com/office/officeart/2017/3/layout/DropPinTimeline"/>
    <dgm:cxn modelId="{F4AD34F8-D96C-4D3A-A89D-58336CC8B703}" type="presParOf" srcId="{332928B2-797E-4A09-AE3C-F9EBAFE33F63}" destId="{6C6E0694-7748-4931-AC7A-56A67D50A262}" srcOrd="5" destOrd="0" presId="urn:microsoft.com/office/officeart/2017/3/layout/DropPinTimeline"/>
    <dgm:cxn modelId="{95F2C7EE-34D8-48AD-8C86-50159CA3044F}" type="presParOf" srcId="{90C775A3-A477-469D-873D-9E06A2602B22}" destId="{F069F3F0-F294-4EAD-A8E1-15017BEA4B8A}" srcOrd="1" destOrd="0" presId="urn:microsoft.com/office/officeart/2017/3/layout/DropPinTimeline"/>
    <dgm:cxn modelId="{B822C389-F43A-46D0-8A96-430ED8496041}" type="presParOf" srcId="{90C775A3-A477-469D-873D-9E06A2602B22}" destId="{8CD59261-8271-47CF-B8F2-78D5C1E17FDA}" srcOrd="2" destOrd="0" presId="urn:microsoft.com/office/officeart/2017/3/layout/DropPinTimeline"/>
    <dgm:cxn modelId="{B2824F6E-E967-464E-8E5B-A00A105B69F3}" type="presParOf" srcId="{8CD59261-8271-47CF-B8F2-78D5C1E17FDA}" destId="{FFD1AC61-1FED-4000-A7D6-8D00949EA5E5}" srcOrd="0" destOrd="0" presId="urn:microsoft.com/office/officeart/2017/3/layout/DropPinTimeline"/>
    <dgm:cxn modelId="{1FD42AA4-A8AB-4C8C-ADD7-AAB96D10B6EB}" type="presParOf" srcId="{8CD59261-8271-47CF-B8F2-78D5C1E17FDA}" destId="{AC4D7311-996C-4065-B97F-29A0D05A34F0}" srcOrd="1" destOrd="0" presId="urn:microsoft.com/office/officeart/2017/3/layout/DropPinTimeline"/>
    <dgm:cxn modelId="{7F4FEF48-15F3-4299-AE8B-F3F1061C1CE0}" type="presParOf" srcId="{AC4D7311-996C-4065-B97F-29A0D05A34F0}" destId="{CBACE168-B2D6-4F8B-BC49-AFAB2C1DF6E5}" srcOrd="0" destOrd="0" presId="urn:microsoft.com/office/officeart/2017/3/layout/DropPinTimeline"/>
    <dgm:cxn modelId="{87BCD004-6378-4154-9646-69B71A0C9763}" type="presParOf" srcId="{AC4D7311-996C-4065-B97F-29A0D05A34F0}" destId="{4F23E929-88B7-458B-B2DD-D0347D3471B1}" srcOrd="1" destOrd="0" presId="urn:microsoft.com/office/officeart/2017/3/layout/DropPinTimeline"/>
    <dgm:cxn modelId="{209A6A9D-873C-4E72-A8DC-36F0A056D0B2}" type="presParOf" srcId="{8CD59261-8271-47CF-B8F2-78D5C1E17FDA}" destId="{0FB8B3B7-2C38-485D-85A6-79F8B7D61B04}" srcOrd="2" destOrd="0" presId="urn:microsoft.com/office/officeart/2017/3/layout/DropPinTimeline"/>
    <dgm:cxn modelId="{8D843DAF-AFA3-450D-BD06-F5012C2B132E}" type="presParOf" srcId="{8CD59261-8271-47CF-B8F2-78D5C1E17FDA}" destId="{96C68C99-73DE-4027-8A99-60ED1C6E635C}" srcOrd="3" destOrd="0" presId="urn:microsoft.com/office/officeart/2017/3/layout/DropPinTimeline"/>
    <dgm:cxn modelId="{1708CE9E-336E-414A-91CA-5540570E9D3F}" type="presParOf" srcId="{8CD59261-8271-47CF-B8F2-78D5C1E17FDA}" destId="{BD79BBFB-9DAF-4F86-B2AC-ABCD2F2AF79C}" srcOrd="4" destOrd="0" presId="urn:microsoft.com/office/officeart/2017/3/layout/DropPinTimeline"/>
    <dgm:cxn modelId="{8DD37586-92AE-4419-BCDE-1E8CAFE4360B}" type="presParOf" srcId="{8CD59261-8271-47CF-B8F2-78D5C1E17FDA}" destId="{A28408CF-259D-4298-BCD0-B0D0CCD7AF1D}"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4CC0BF-96B4-428F-B910-A5697B16A652}">
      <dsp:nvSpPr>
        <dsp:cNvPr id="0" name=""/>
        <dsp:cNvSpPr/>
      </dsp:nvSpPr>
      <dsp:spPr>
        <a:xfrm>
          <a:off x="0" y="3427046"/>
          <a:ext cx="8226954" cy="0"/>
        </a:xfrm>
        <a:prstGeom prst="line">
          <a:avLst/>
        </a:prstGeom>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tailEnd type="triangle" w="lg" len="lg"/>
        </a:ln>
        <a:effectLst/>
      </dsp:spPr>
      <dsp:style>
        <a:lnRef idx="1">
          <a:scrgbClr r="0" g="0" b="0"/>
        </a:lnRef>
        <a:fillRef idx="1">
          <a:scrgbClr r="0" g="0" b="0"/>
        </a:fillRef>
        <a:effectRef idx="2">
          <a:scrgbClr r="0" g="0" b="0"/>
        </a:effectRef>
        <a:fontRef idx="minor"/>
      </dsp:style>
    </dsp:sp>
    <dsp:sp modelId="{0AA07925-C7CC-4EC8-979D-94DA53D1B3F9}">
      <dsp:nvSpPr>
        <dsp:cNvPr id="0" name=""/>
        <dsp:cNvSpPr/>
      </dsp:nvSpPr>
      <dsp:spPr>
        <a:xfrm rot="8100000">
          <a:off x="103311" y="796622"/>
          <a:ext cx="490398" cy="490398"/>
        </a:xfrm>
        <a:prstGeom prst="teardrop">
          <a:avLst>
            <a:gd name="adj" fmla="val 115000"/>
          </a:avLst>
        </a:prstGeom>
        <a:solidFill>
          <a:schemeClr val="accent4">
            <a:hueOff val="0"/>
            <a:satOff val="0"/>
            <a:lumOff val="0"/>
            <a:alphaOff val="0"/>
          </a:schemeClr>
        </a:solidFill>
        <a:ln w="9525" cap="flat" cmpd="sng" algn="ctr">
          <a:solidFill>
            <a:schemeClr val="accent4">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F43FF0FE-F017-4595-B904-389C02D430D4}">
      <dsp:nvSpPr>
        <dsp:cNvPr id="0" name=""/>
        <dsp:cNvSpPr/>
      </dsp:nvSpPr>
      <dsp:spPr>
        <a:xfrm>
          <a:off x="157791" y="851101"/>
          <a:ext cx="381440" cy="381440"/>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31D3376A-893D-4EF4-A559-9FE27DC1DA71}">
      <dsp:nvSpPr>
        <dsp:cNvPr id="0" name=""/>
        <dsp:cNvSpPr/>
      </dsp:nvSpPr>
      <dsp:spPr>
        <a:xfrm>
          <a:off x="695275" y="1398234"/>
          <a:ext cx="2909801" cy="20288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0" bIns="114300" numCol="1" spcCol="1270" anchor="t" anchorCtr="0">
          <a:noAutofit/>
        </a:bodyPr>
        <a:lstStyle/>
        <a:p>
          <a:pPr marL="0" lvl="0" indent="0" algn="l" defTabSz="533400">
            <a:lnSpc>
              <a:spcPct val="90000"/>
            </a:lnSpc>
            <a:spcBef>
              <a:spcPct val="0"/>
            </a:spcBef>
            <a:spcAft>
              <a:spcPct val="35000"/>
            </a:spcAft>
            <a:buNone/>
          </a:pPr>
          <a:endParaRPr lang="en-US" sz="1200" kern="1200">
            <a:solidFill>
              <a:srgbClr val="0D0D0D">
                <a:lumMod val="90000"/>
                <a:lumOff val="10000"/>
              </a:srgbClr>
            </a:solidFill>
            <a:latin typeface="Segoe UI"/>
            <a:ea typeface="+mn-ea"/>
            <a:cs typeface="Segoe UI"/>
          </a:endParaRPr>
        </a:p>
      </dsp:txBody>
      <dsp:txXfrm>
        <a:off x="695275" y="1398234"/>
        <a:ext cx="2909801" cy="2028811"/>
      </dsp:txXfrm>
    </dsp:sp>
    <dsp:sp modelId="{CE364EEF-A72D-442F-B415-6AE1924ADFF9}">
      <dsp:nvSpPr>
        <dsp:cNvPr id="0" name=""/>
        <dsp:cNvSpPr/>
      </dsp:nvSpPr>
      <dsp:spPr>
        <a:xfrm>
          <a:off x="695275" y="685409"/>
          <a:ext cx="2909801" cy="712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b="1" kern="1200">
              <a:solidFill>
                <a:prstClr val="black">
                  <a:hueOff val="0"/>
                  <a:satOff val="0"/>
                  <a:lumOff val="0"/>
                  <a:alphaOff val="0"/>
                </a:prstClr>
              </a:solidFill>
              <a:latin typeface="Segoe UI"/>
              <a:ea typeface="+mn-ea"/>
              <a:cs typeface="Segoe UI"/>
            </a:rPr>
            <a:t>Available today </a:t>
          </a:r>
        </a:p>
      </dsp:txBody>
      <dsp:txXfrm>
        <a:off x="695275" y="685409"/>
        <a:ext cx="2909801" cy="712825"/>
      </dsp:txXfrm>
    </dsp:sp>
    <dsp:sp modelId="{87493BFE-2989-4144-8DAA-78F8F458127D}">
      <dsp:nvSpPr>
        <dsp:cNvPr id="0" name=""/>
        <dsp:cNvSpPr/>
      </dsp:nvSpPr>
      <dsp:spPr>
        <a:xfrm>
          <a:off x="348511" y="1398234"/>
          <a:ext cx="0" cy="2028811"/>
        </a:xfrm>
        <a:prstGeom prst="line">
          <a:avLst/>
        </a:prstGeom>
        <a:noFill/>
        <a:ln w="12700" cap="flat" cmpd="sng" algn="ctr">
          <a:solidFill>
            <a:schemeClr val="accent4">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2E40090-11A8-4362-B60B-CED2A9DCB1E3}">
      <dsp:nvSpPr>
        <dsp:cNvPr id="0" name=""/>
        <dsp:cNvSpPr/>
      </dsp:nvSpPr>
      <dsp:spPr>
        <a:xfrm>
          <a:off x="295742" y="3362892"/>
          <a:ext cx="124835" cy="128308"/>
        </a:xfrm>
        <a:prstGeom prst="ellipse">
          <a:avLst/>
        </a:prstGeom>
        <a:solidFill>
          <a:schemeClr val="accent4">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CBACE168-B2D6-4F8B-BC49-AFAB2C1DF6E5}">
      <dsp:nvSpPr>
        <dsp:cNvPr id="0" name=""/>
        <dsp:cNvSpPr/>
      </dsp:nvSpPr>
      <dsp:spPr>
        <a:xfrm rot="18900000">
          <a:off x="4094293" y="5576188"/>
          <a:ext cx="490398" cy="490398"/>
        </a:xfrm>
        <a:prstGeom prst="teardrop">
          <a:avLst>
            <a:gd name="adj" fmla="val 115000"/>
          </a:avLst>
        </a:prstGeom>
        <a:solidFill>
          <a:schemeClr val="accent4">
            <a:hueOff val="-2611765"/>
            <a:satOff val="-100000"/>
            <a:lumOff val="-31567"/>
            <a:alphaOff val="0"/>
          </a:schemeClr>
        </a:solidFill>
        <a:ln w="9525" cap="flat" cmpd="sng" algn="ctr">
          <a:solidFill>
            <a:schemeClr val="accent4">
              <a:hueOff val="-2611765"/>
              <a:satOff val="-100000"/>
              <a:lumOff val="-31567"/>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4F23E929-88B7-458B-B2DD-D0347D3471B1}">
      <dsp:nvSpPr>
        <dsp:cNvPr id="0" name=""/>
        <dsp:cNvSpPr/>
      </dsp:nvSpPr>
      <dsp:spPr>
        <a:xfrm>
          <a:off x="4148772" y="5630667"/>
          <a:ext cx="381440" cy="381440"/>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0FB8B3B7-2C38-485D-85A6-79F8B7D61B04}">
      <dsp:nvSpPr>
        <dsp:cNvPr id="0" name=""/>
        <dsp:cNvSpPr/>
      </dsp:nvSpPr>
      <dsp:spPr>
        <a:xfrm>
          <a:off x="5315405" y="3427046"/>
          <a:ext cx="2909801" cy="20288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76200" bIns="76200" numCol="1" spcCol="1270" anchor="b" anchorCtr="0">
          <a:noAutofit/>
        </a:bodyPr>
        <a:lstStyle/>
        <a:p>
          <a:pPr marL="0" lvl="0" indent="0" algn="l" defTabSz="533400">
            <a:lnSpc>
              <a:spcPct val="90000"/>
            </a:lnSpc>
            <a:spcBef>
              <a:spcPct val="0"/>
            </a:spcBef>
            <a:spcAft>
              <a:spcPct val="35000"/>
            </a:spcAft>
            <a:buNone/>
          </a:pPr>
          <a:endParaRPr lang="en-US" sz="1200" kern="1200">
            <a:solidFill>
              <a:srgbClr val="0D0D0D">
                <a:lumMod val="90000"/>
                <a:lumOff val="10000"/>
              </a:srgbClr>
            </a:solidFill>
            <a:latin typeface="Segoe UI"/>
            <a:ea typeface="+mn-ea"/>
            <a:cs typeface="Segoe UI"/>
          </a:endParaRPr>
        </a:p>
      </dsp:txBody>
      <dsp:txXfrm>
        <a:off x="5315405" y="3427046"/>
        <a:ext cx="2909801" cy="2028811"/>
      </dsp:txXfrm>
    </dsp:sp>
    <dsp:sp modelId="{96C68C99-73DE-4027-8A99-60ED1C6E635C}">
      <dsp:nvSpPr>
        <dsp:cNvPr id="0" name=""/>
        <dsp:cNvSpPr/>
      </dsp:nvSpPr>
      <dsp:spPr>
        <a:xfrm>
          <a:off x="4616646" y="5459685"/>
          <a:ext cx="2909801" cy="712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kern="1200" dirty="0">
              <a:solidFill>
                <a:srgbClr val="0D0D0D">
                  <a:lumMod val="90000"/>
                  <a:lumOff val="10000"/>
                </a:srgbClr>
              </a:solidFill>
              <a:latin typeface="Segoe UI"/>
              <a:ea typeface="+mn-ea"/>
              <a:cs typeface="Segoe UI"/>
            </a:rPr>
            <a:t>Recent updates</a:t>
          </a:r>
        </a:p>
      </dsp:txBody>
      <dsp:txXfrm>
        <a:off x="4616646" y="5459685"/>
        <a:ext cx="2909801" cy="712825"/>
      </dsp:txXfrm>
    </dsp:sp>
    <dsp:sp modelId="{BD79BBFB-9DAF-4F86-B2AC-ABCD2F2AF79C}">
      <dsp:nvSpPr>
        <dsp:cNvPr id="0" name=""/>
        <dsp:cNvSpPr/>
      </dsp:nvSpPr>
      <dsp:spPr>
        <a:xfrm>
          <a:off x="4343820" y="3436155"/>
          <a:ext cx="0" cy="2028811"/>
        </a:xfrm>
        <a:prstGeom prst="line">
          <a:avLst/>
        </a:prstGeom>
        <a:noFill/>
        <a:ln w="12700" cap="flat" cmpd="sng" algn="ctr">
          <a:solidFill>
            <a:schemeClr val="accent4">
              <a:hueOff val="-11967647"/>
              <a:satOff val="38504"/>
              <a:lumOff val="7062"/>
              <a:alphaOff val="0"/>
            </a:schemeClr>
          </a:solidFill>
          <a:prstDash val="dash"/>
        </a:ln>
        <a:effectLst/>
      </dsp:spPr>
      <dsp:style>
        <a:lnRef idx="1">
          <a:scrgbClr r="0" g="0" b="0"/>
        </a:lnRef>
        <a:fillRef idx="0">
          <a:scrgbClr r="0" g="0" b="0"/>
        </a:fillRef>
        <a:effectRef idx="0">
          <a:scrgbClr r="0" g="0" b="0"/>
        </a:effectRef>
        <a:fontRef idx="minor"/>
      </dsp:style>
    </dsp:sp>
    <dsp:sp modelId="{FFD1AC61-1FED-4000-A7D6-8D00949EA5E5}">
      <dsp:nvSpPr>
        <dsp:cNvPr id="0" name=""/>
        <dsp:cNvSpPr/>
      </dsp:nvSpPr>
      <dsp:spPr>
        <a:xfrm>
          <a:off x="4291051" y="3372001"/>
          <a:ext cx="124835" cy="128308"/>
        </a:xfrm>
        <a:prstGeom prst="ellipse">
          <a:avLst/>
        </a:prstGeom>
        <a:solidFill>
          <a:schemeClr val="accent4">
            <a:hueOff val="-2611765"/>
            <a:satOff val="-100000"/>
            <a:lumOff val="-31567"/>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12/30/19 4:55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12/30/19 4:55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azure/expressroute/expressroute-introduction"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s://docs.microsoft.com/azure/virtual-network/virtual-network-peering-overview" TargetMode="External"/><Relationship Id="rId4" Type="http://schemas.openxmlformats.org/officeDocument/2006/relationships/hyperlink" Target="https://docs.microsoft.com/azure/vpn-gateway/vpn-gateway-about-vpngateways"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azure/virtual-network/virtual-network-peering-overview"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atamigration.microsoft.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azure/expressroute/expressroute-introduction"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docs.microsoft.com/azure/vpn-gateway/vpn-gateway-about-vpngateway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12/30/19 4:55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882" b="0" i="0" u="none" strike="noStrike" kern="1200" dirty="0">
                <a:solidFill>
                  <a:schemeClr val="tx1"/>
                </a:solidFill>
                <a:effectLst/>
                <a:latin typeface="Segoe UI" panose="020B0502040204020203" pitchFamily="34" charset="0"/>
                <a:ea typeface="+mn-ea"/>
                <a:cs typeface="+mn-cs"/>
              </a:rPr>
              <a:t>Use this network topology if your environment requires one or more of the following scenarios:</a:t>
            </a:r>
          </a:p>
          <a:p>
            <a:r>
              <a:rPr lang="en-IN" sz="882" b="0" i="0" u="none" strike="noStrike" kern="1200" dirty="0">
                <a:solidFill>
                  <a:schemeClr val="tx1"/>
                </a:solidFill>
                <a:effectLst/>
                <a:latin typeface="Segoe UI" panose="020B0502040204020203" pitchFamily="34" charset="0"/>
                <a:ea typeface="+mn-ea"/>
                <a:cs typeface="+mn-cs"/>
              </a:rPr>
              <a:t>The Azure SQL Database managed instance is isolated from on-premises connectivity, but your Azure Database Migration Service instance is connected to the on-premises network.</a:t>
            </a:r>
          </a:p>
          <a:p>
            <a:r>
              <a:rPr lang="en-IN" sz="882" b="0" i="0" u="none" strike="noStrike" kern="1200" dirty="0">
                <a:solidFill>
                  <a:schemeClr val="tx1"/>
                </a:solidFill>
                <a:effectLst/>
                <a:latin typeface="Segoe UI" panose="020B0502040204020203" pitchFamily="34" charset="0"/>
                <a:ea typeface="+mn-ea"/>
                <a:cs typeface="+mn-cs"/>
              </a:rPr>
              <a:t>If Role Based Access Control (RBAC) policies are in place and you need to limit the users to accessing the same subscription that is hosting the Azure SQL Database managed instance.</a:t>
            </a:r>
          </a:p>
          <a:p>
            <a:r>
              <a:rPr lang="en-IN" sz="882" b="0" i="0" u="none" strike="noStrike" kern="1200" dirty="0">
                <a:solidFill>
                  <a:schemeClr val="tx1"/>
                </a:solidFill>
                <a:effectLst/>
                <a:latin typeface="Segoe UI" panose="020B0502040204020203" pitchFamily="34" charset="0"/>
                <a:ea typeface="+mn-ea"/>
                <a:cs typeface="+mn-cs"/>
              </a:rPr>
              <a:t>The </a:t>
            </a:r>
            <a:r>
              <a:rPr lang="en-IN" sz="882" b="0" i="0" u="none" strike="noStrike" kern="1200" dirty="0" err="1">
                <a:solidFill>
                  <a:schemeClr val="tx1"/>
                </a:solidFill>
                <a:effectLst/>
                <a:latin typeface="Segoe UI" panose="020B0502040204020203" pitchFamily="34" charset="0"/>
                <a:ea typeface="+mn-ea"/>
                <a:cs typeface="+mn-cs"/>
              </a:rPr>
              <a:t>VNets</a:t>
            </a:r>
            <a:r>
              <a:rPr lang="en-IN" sz="882" b="0" i="0" u="none" strike="noStrike" kern="1200" dirty="0">
                <a:solidFill>
                  <a:schemeClr val="tx1"/>
                </a:solidFill>
                <a:effectLst/>
                <a:latin typeface="Segoe UI" panose="020B0502040204020203" pitchFamily="34" charset="0"/>
                <a:ea typeface="+mn-ea"/>
                <a:cs typeface="+mn-cs"/>
              </a:rPr>
              <a:t> used for the Azure SQL Database Managed Instance and Azure Database Migration Service are in different subscriptions.</a:t>
            </a:r>
          </a:p>
          <a:p>
            <a:endParaRPr lang="en-US" dirty="0"/>
          </a:p>
          <a:p>
            <a:r>
              <a:rPr lang="en-IN" sz="882" b="1" i="0" u="none" strike="noStrike" kern="1200" dirty="0">
                <a:solidFill>
                  <a:schemeClr val="tx1"/>
                </a:solidFill>
                <a:effectLst/>
                <a:latin typeface="Segoe UI" panose="020B0502040204020203" pitchFamily="34" charset="0"/>
                <a:ea typeface="+mn-ea"/>
                <a:cs typeface="+mn-cs"/>
              </a:rPr>
              <a:t>Requirements</a:t>
            </a:r>
            <a:endParaRPr lang="en-IN" sz="882" b="0" i="0" u="none" strike="noStrike" kern="1200" dirty="0">
              <a:solidFill>
                <a:schemeClr val="tx1"/>
              </a:solidFill>
              <a:effectLst/>
              <a:latin typeface="Segoe UI" panose="020B0502040204020203" pitchFamily="34" charset="0"/>
              <a:ea typeface="+mn-ea"/>
              <a:cs typeface="+mn-cs"/>
            </a:endParaRPr>
          </a:p>
          <a:p>
            <a:r>
              <a:rPr lang="en-IN" sz="882" b="0" i="0" u="none" strike="noStrike" kern="1200" dirty="0">
                <a:solidFill>
                  <a:schemeClr val="tx1"/>
                </a:solidFill>
                <a:effectLst/>
                <a:latin typeface="Segoe UI" panose="020B0502040204020203" pitchFamily="34" charset="0"/>
                <a:ea typeface="+mn-ea"/>
                <a:cs typeface="+mn-cs"/>
              </a:rPr>
              <a:t>The </a:t>
            </a:r>
            <a:r>
              <a:rPr lang="en-IN" sz="882" b="0" i="0" u="none" strike="noStrike" kern="1200" dirty="0" err="1">
                <a:solidFill>
                  <a:schemeClr val="tx1"/>
                </a:solidFill>
                <a:effectLst/>
                <a:latin typeface="Segoe UI" panose="020B0502040204020203" pitchFamily="34" charset="0"/>
                <a:ea typeface="+mn-ea"/>
                <a:cs typeface="+mn-cs"/>
              </a:rPr>
              <a:t>VNet</a:t>
            </a:r>
            <a:r>
              <a:rPr lang="en-IN" sz="882" b="0" i="0" u="none" strike="noStrike" kern="1200" dirty="0">
                <a:solidFill>
                  <a:schemeClr val="tx1"/>
                </a:solidFill>
                <a:effectLst/>
                <a:latin typeface="Segoe UI" panose="020B0502040204020203" pitchFamily="34" charset="0"/>
                <a:ea typeface="+mn-ea"/>
                <a:cs typeface="+mn-cs"/>
              </a:rPr>
              <a:t> that Azure Database Migration Service uses for this scenario must also be connected to the on-premises network by using either (</a:t>
            </a:r>
            <a:r>
              <a:rPr lang="en-IN" sz="882" b="0" i="0" u="none" strike="noStrike" kern="1200" dirty="0">
                <a:solidFill>
                  <a:schemeClr val="tx1"/>
                </a:solidFill>
                <a:effectLst/>
                <a:latin typeface="Segoe UI" panose="020B0502040204020203" pitchFamily="34" charset="0"/>
                <a:ea typeface="+mn-ea"/>
                <a:cs typeface="+mn-cs"/>
                <a:hlinkClick r:id="rId3"/>
              </a:rPr>
              <a:t>https://docs.microsoft.com/azure/expressroute/expressroute-introduction</a:t>
            </a:r>
            <a:r>
              <a:rPr lang="en-IN" sz="882" b="0" i="0" u="none" strike="noStrike" kern="1200" dirty="0">
                <a:solidFill>
                  <a:schemeClr val="tx1"/>
                </a:solidFill>
                <a:effectLst/>
                <a:latin typeface="Segoe UI" panose="020B0502040204020203" pitchFamily="34" charset="0"/>
                <a:ea typeface="+mn-ea"/>
                <a:cs typeface="+mn-cs"/>
              </a:rPr>
              <a:t>) or </a:t>
            </a:r>
            <a:r>
              <a:rPr lang="en-IN" sz="882" b="0" i="0" u="none" strike="noStrike" kern="1200" dirty="0">
                <a:solidFill>
                  <a:schemeClr val="tx1"/>
                </a:solidFill>
                <a:effectLst/>
                <a:latin typeface="Segoe UI" panose="020B0502040204020203" pitchFamily="34" charset="0"/>
                <a:ea typeface="+mn-ea"/>
                <a:cs typeface="+mn-cs"/>
                <a:hlinkClick r:id="rId4"/>
              </a:rPr>
              <a:t>VPN</a:t>
            </a:r>
            <a:r>
              <a:rPr lang="en-IN" sz="882" b="0" i="0" u="none" strike="noStrike" kern="1200" dirty="0">
                <a:solidFill>
                  <a:schemeClr val="tx1"/>
                </a:solidFill>
                <a:effectLst/>
                <a:latin typeface="Segoe UI" panose="020B0502040204020203" pitchFamily="34" charset="0"/>
                <a:ea typeface="+mn-ea"/>
                <a:cs typeface="+mn-cs"/>
              </a:rPr>
              <a:t>.</a:t>
            </a:r>
          </a:p>
          <a:p>
            <a:r>
              <a:rPr lang="en-IN" sz="882" b="0" i="0" u="none" strike="noStrike" kern="1200" dirty="0">
                <a:solidFill>
                  <a:schemeClr val="tx1"/>
                </a:solidFill>
                <a:effectLst/>
                <a:latin typeface="Segoe UI" panose="020B0502040204020203" pitchFamily="34" charset="0"/>
                <a:ea typeface="+mn-ea"/>
                <a:cs typeface="+mn-cs"/>
              </a:rPr>
              <a:t>Set up </a:t>
            </a:r>
            <a:r>
              <a:rPr lang="en-IN" sz="882" b="0" i="0" u="none" strike="noStrike" kern="1200" dirty="0">
                <a:solidFill>
                  <a:schemeClr val="tx1"/>
                </a:solidFill>
                <a:effectLst/>
                <a:latin typeface="Segoe UI" panose="020B0502040204020203" pitchFamily="34" charset="0"/>
                <a:ea typeface="+mn-ea"/>
                <a:cs typeface="+mn-cs"/>
                <a:hlinkClick r:id="rId5"/>
              </a:rPr>
              <a:t>VNet network peering</a:t>
            </a:r>
            <a:r>
              <a:rPr lang="en-IN" sz="882" b="0" i="0" u="none" strike="noStrike" kern="1200" dirty="0">
                <a:solidFill>
                  <a:schemeClr val="tx1"/>
                </a:solidFill>
                <a:effectLst/>
                <a:latin typeface="Segoe UI" panose="020B0502040204020203" pitchFamily="34" charset="0"/>
                <a:ea typeface="+mn-ea"/>
                <a:cs typeface="+mn-cs"/>
              </a:rPr>
              <a:t> between the </a:t>
            </a:r>
            <a:r>
              <a:rPr lang="en-IN" sz="882" b="0" i="0" u="none" strike="noStrike" kern="1200" dirty="0" err="1">
                <a:solidFill>
                  <a:schemeClr val="tx1"/>
                </a:solidFill>
                <a:effectLst/>
                <a:latin typeface="Segoe UI" panose="020B0502040204020203" pitchFamily="34" charset="0"/>
                <a:ea typeface="+mn-ea"/>
                <a:cs typeface="+mn-cs"/>
              </a:rPr>
              <a:t>VNet</a:t>
            </a:r>
            <a:r>
              <a:rPr lang="en-IN" sz="882" b="0" i="0" u="none" strike="noStrike" kern="1200" dirty="0">
                <a:solidFill>
                  <a:schemeClr val="tx1"/>
                </a:solidFill>
                <a:effectLst/>
                <a:latin typeface="Segoe UI" panose="020B0502040204020203" pitchFamily="34" charset="0"/>
                <a:ea typeface="+mn-ea"/>
                <a:cs typeface="+mn-cs"/>
              </a:rPr>
              <a:t> used for Azure SQL Database managed instance and Azure Database Migration Service.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12/30/19 4:59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253825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882" b="0" i="0" u="none" strike="noStrike" kern="1200" dirty="0">
                <a:solidFill>
                  <a:schemeClr val="tx1"/>
                </a:solidFill>
                <a:effectLst/>
                <a:latin typeface="Segoe UI" panose="020B0502040204020203" pitchFamily="34" charset="0"/>
                <a:ea typeface="+mn-ea"/>
                <a:cs typeface="+mn-cs"/>
              </a:rPr>
              <a:t>Use this topology if the source SQL Server is hosted in an Azure VM and shares the same VNET with Azure SQL Database managed instance and Azure Database Migration Service.</a:t>
            </a:r>
          </a:p>
          <a:p>
            <a:endParaRPr lang="en-IN" sz="882" b="0" i="0" u="none" strike="noStrike" kern="1200" dirty="0">
              <a:solidFill>
                <a:schemeClr val="tx1"/>
              </a:solidFill>
              <a:effectLst/>
              <a:latin typeface="Segoe UI" panose="020B0502040204020203" pitchFamily="34" charset="0"/>
              <a:ea typeface="+mn-ea"/>
              <a:cs typeface="+mn-cs"/>
            </a:endParaRPr>
          </a:p>
          <a:p>
            <a:r>
              <a:rPr lang="en-IN" sz="882" b="1" i="0" u="none" strike="noStrike" kern="1200" dirty="0">
                <a:solidFill>
                  <a:schemeClr val="tx1"/>
                </a:solidFill>
                <a:effectLst/>
                <a:latin typeface="Segoe UI" panose="020B0502040204020203" pitchFamily="34" charset="0"/>
                <a:ea typeface="+mn-ea"/>
                <a:cs typeface="+mn-cs"/>
              </a:rPr>
              <a:t>Requirements</a:t>
            </a:r>
            <a:endParaRPr lang="en-IN" sz="882" b="0" i="0" u="none" strike="noStrike" kern="1200" dirty="0">
              <a:solidFill>
                <a:schemeClr val="tx1"/>
              </a:solidFill>
              <a:effectLst/>
              <a:latin typeface="Segoe UI" panose="020B0502040204020203" pitchFamily="34" charset="0"/>
              <a:ea typeface="+mn-ea"/>
              <a:cs typeface="+mn-cs"/>
            </a:endParaRPr>
          </a:p>
          <a:p>
            <a:r>
              <a:rPr lang="en-IN" sz="882" b="0" i="0" u="none" strike="noStrike" kern="1200" dirty="0">
                <a:solidFill>
                  <a:schemeClr val="tx1"/>
                </a:solidFill>
                <a:effectLst/>
                <a:latin typeface="Segoe UI" panose="020B0502040204020203" pitchFamily="34" charset="0"/>
                <a:ea typeface="+mn-ea"/>
                <a:cs typeface="+mn-cs"/>
              </a:rPr>
              <a:t>No additional requirements.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12/30/19 5:00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7920256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882" b="0" i="0" u="none" strike="noStrike" kern="1200" dirty="0">
                <a:solidFill>
                  <a:schemeClr val="tx1"/>
                </a:solidFill>
                <a:effectLst/>
                <a:latin typeface="Segoe UI" panose="020B0502040204020203" pitchFamily="34" charset="0"/>
                <a:ea typeface="+mn-ea"/>
                <a:cs typeface="+mn-cs"/>
              </a:rPr>
              <a:t>Use this network topology if your environment requires one or more of the following scenarios:</a:t>
            </a:r>
          </a:p>
          <a:p>
            <a:pPr marL="171450" indent="-171450">
              <a:buFont typeface="Arial" panose="020B0604020202020204" pitchFamily="34" charset="0"/>
              <a:buChar char="•"/>
            </a:pPr>
            <a:r>
              <a:rPr lang="en-IN" sz="882" b="0" i="0" u="none" strike="noStrike" kern="1200" dirty="0">
                <a:solidFill>
                  <a:schemeClr val="tx1"/>
                </a:solidFill>
                <a:effectLst/>
                <a:latin typeface="Segoe UI" panose="020B0502040204020203" pitchFamily="34" charset="0"/>
                <a:ea typeface="+mn-ea"/>
                <a:cs typeface="+mn-cs"/>
              </a:rPr>
              <a:t>The Azure SQL Database managed instance is provisioned in an isolated </a:t>
            </a:r>
            <a:r>
              <a:rPr lang="en-IN" sz="882" b="0" i="0" u="none" strike="noStrike" kern="1200" dirty="0" err="1">
                <a:solidFill>
                  <a:schemeClr val="tx1"/>
                </a:solidFill>
                <a:effectLst/>
                <a:latin typeface="Segoe UI" panose="020B0502040204020203" pitchFamily="34" charset="0"/>
                <a:ea typeface="+mn-ea"/>
                <a:cs typeface="+mn-cs"/>
              </a:rPr>
              <a:t>VNet</a:t>
            </a:r>
            <a:r>
              <a:rPr lang="en-IN" sz="882" b="0" i="0" u="none" strike="noStrike" kern="1200" dirty="0">
                <a:solidFill>
                  <a:schemeClr val="tx1"/>
                </a:solidFill>
                <a:effectLst/>
                <a:latin typeface="Segoe UI" panose="020B0502040204020203" pitchFamily="34" charset="0"/>
                <a:ea typeface="+mn-ea"/>
                <a:cs typeface="+mn-cs"/>
              </a:rPr>
              <a:t>.</a:t>
            </a:r>
          </a:p>
          <a:p>
            <a:pPr marL="171450" indent="-171450">
              <a:buFont typeface="Arial" panose="020B0604020202020204" pitchFamily="34" charset="0"/>
              <a:buChar char="•"/>
            </a:pPr>
            <a:r>
              <a:rPr lang="en-IN" sz="882" b="0" i="0" u="none" strike="noStrike" kern="1200" dirty="0">
                <a:solidFill>
                  <a:schemeClr val="tx1"/>
                </a:solidFill>
                <a:effectLst/>
                <a:latin typeface="Segoe UI" panose="020B0502040204020203" pitchFamily="34" charset="0"/>
                <a:ea typeface="+mn-ea"/>
                <a:cs typeface="+mn-cs"/>
              </a:rPr>
              <a:t>If Role Based Access Control (RBAC) policies are in place and you need to limit the users to accessing the same subscription that is hosting the Azure SQL Database managed instance.</a:t>
            </a:r>
          </a:p>
          <a:p>
            <a:pPr marL="171450" indent="-171450">
              <a:buFont typeface="Arial" panose="020B0604020202020204" pitchFamily="34" charset="0"/>
              <a:buChar char="•"/>
            </a:pPr>
            <a:r>
              <a:rPr lang="en-IN" sz="882" b="0" i="0" u="none" strike="noStrike" kern="1200" dirty="0">
                <a:solidFill>
                  <a:schemeClr val="tx1"/>
                </a:solidFill>
                <a:effectLst/>
                <a:latin typeface="Segoe UI" panose="020B0502040204020203" pitchFamily="34" charset="0"/>
                <a:ea typeface="+mn-ea"/>
                <a:cs typeface="+mn-cs"/>
              </a:rPr>
              <a:t>The </a:t>
            </a:r>
            <a:r>
              <a:rPr lang="en-IN" sz="882" b="0" i="0" u="none" strike="noStrike" kern="1200" dirty="0" err="1">
                <a:solidFill>
                  <a:schemeClr val="tx1"/>
                </a:solidFill>
                <a:effectLst/>
                <a:latin typeface="Segoe UI" panose="020B0502040204020203" pitchFamily="34" charset="0"/>
                <a:ea typeface="+mn-ea"/>
                <a:cs typeface="+mn-cs"/>
              </a:rPr>
              <a:t>VNets</a:t>
            </a:r>
            <a:r>
              <a:rPr lang="en-IN" sz="882" b="0" i="0" u="none" strike="noStrike" kern="1200" dirty="0">
                <a:solidFill>
                  <a:schemeClr val="tx1"/>
                </a:solidFill>
                <a:effectLst/>
                <a:latin typeface="Segoe UI" panose="020B0502040204020203" pitchFamily="34" charset="0"/>
                <a:ea typeface="+mn-ea"/>
                <a:cs typeface="+mn-cs"/>
              </a:rPr>
              <a:t> used for Azure SQL Database Managed Instance and Azure Database Migration Service are in different subscriptions.</a:t>
            </a:r>
          </a:p>
          <a:p>
            <a:br>
              <a:rPr lang="en-IN" dirty="0"/>
            </a:br>
            <a:r>
              <a:rPr lang="en-IN" sz="882" b="1" i="0" u="none" strike="noStrike" kern="1200" dirty="0">
                <a:solidFill>
                  <a:schemeClr val="tx1"/>
                </a:solidFill>
                <a:effectLst/>
                <a:latin typeface="Segoe UI" panose="020B0502040204020203" pitchFamily="34" charset="0"/>
                <a:ea typeface="+mn-ea"/>
                <a:cs typeface="+mn-cs"/>
              </a:rPr>
              <a:t>Requirements</a:t>
            </a:r>
            <a:endParaRPr lang="en-IN" sz="882" b="0" i="0" u="none" strike="noStrike" kern="1200" dirty="0">
              <a:solidFill>
                <a:schemeClr val="tx1"/>
              </a:solidFill>
              <a:effectLst/>
              <a:latin typeface="Segoe UI" panose="020B0502040204020203" pitchFamily="34" charset="0"/>
              <a:ea typeface="+mn-ea"/>
              <a:cs typeface="+mn-cs"/>
            </a:endParaRPr>
          </a:p>
          <a:p>
            <a:r>
              <a:rPr lang="en-IN" sz="882" b="0" i="0" u="none" strike="noStrike" kern="1200" dirty="0">
                <a:solidFill>
                  <a:schemeClr val="tx1"/>
                </a:solidFill>
                <a:effectLst/>
                <a:latin typeface="Segoe UI" panose="020B0502040204020203" pitchFamily="34" charset="0"/>
                <a:ea typeface="+mn-ea"/>
                <a:cs typeface="+mn-cs"/>
              </a:rPr>
              <a:t>Set up </a:t>
            </a:r>
            <a:r>
              <a:rPr lang="en-IN" sz="882" b="0" i="0" u="none" strike="noStrike" kern="1200" dirty="0">
                <a:solidFill>
                  <a:schemeClr val="tx1"/>
                </a:solidFill>
                <a:effectLst/>
                <a:latin typeface="Segoe UI" panose="020B0502040204020203" pitchFamily="34" charset="0"/>
                <a:ea typeface="+mn-ea"/>
                <a:cs typeface="+mn-cs"/>
                <a:hlinkClick r:id="rId3"/>
              </a:rPr>
              <a:t>VNet network peering</a:t>
            </a:r>
            <a:r>
              <a:rPr lang="en-IN" sz="882" b="0" i="0" u="none" strike="noStrike" kern="1200" dirty="0">
                <a:solidFill>
                  <a:schemeClr val="tx1"/>
                </a:solidFill>
                <a:effectLst/>
                <a:latin typeface="Segoe UI" panose="020B0502040204020203" pitchFamily="34" charset="0"/>
                <a:ea typeface="+mn-ea"/>
                <a:cs typeface="+mn-cs"/>
              </a:rPr>
              <a:t> between the </a:t>
            </a:r>
            <a:r>
              <a:rPr lang="en-IN" sz="882" b="0" i="0" u="none" strike="noStrike" kern="1200" dirty="0" err="1">
                <a:solidFill>
                  <a:schemeClr val="tx1"/>
                </a:solidFill>
                <a:effectLst/>
                <a:latin typeface="Segoe UI" panose="020B0502040204020203" pitchFamily="34" charset="0"/>
                <a:ea typeface="+mn-ea"/>
                <a:cs typeface="+mn-cs"/>
              </a:rPr>
              <a:t>VNet</a:t>
            </a:r>
            <a:r>
              <a:rPr lang="en-IN" sz="882" b="0" i="0" u="none" strike="noStrike" kern="1200" dirty="0">
                <a:solidFill>
                  <a:schemeClr val="tx1"/>
                </a:solidFill>
                <a:effectLst/>
                <a:latin typeface="Segoe UI" panose="020B0502040204020203" pitchFamily="34" charset="0"/>
                <a:ea typeface="+mn-ea"/>
                <a:cs typeface="+mn-cs"/>
              </a:rPr>
              <a:t> used for Azure SQL Database managed instance and Azure Database Migration Service.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12/30/19 5:01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214926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Reason for this rule:</a:t>
            </a:r>
          </a:p>
          <a:p>
            <a:endParaRPr lang="en-US" dirty="0"/>
          </a:p>
          <a:p>
            <a:r>
              <a:rPr lang="en-IN" sz="882" b="0" i="0" u="none" strike="noStrike" kern="1200" dirty="0">
                <a:solidFill>
                  <a:schemeClr val="tx1"/>
                </a:solidFill>
                <a:effectLst/>
                <a:latin typeface="Segoe UI" panose="020B0502040204020203" pitchFamily="34" charset="0"/>
                <a:ea typeface="+mn-ea"/>
                <a:cs typeface="+mn-cs"/>
              </a:rPr>
              <a:t>Management plane communication through service bus and Azure blob storage. </a:t>
            </a:r>
            <a:br>
              <a:rPr lang="en-IN" dirty="0"/>
            </a:br>
            <a:r>
              <a:rPr lang="en-IN" sz="882" b="0" i="0" u="none" strike="noStrike" kern="1200" dirty="0">
                <a:solidFill>
                  <a:schemeClr val="tx1"/>
                </a:solidFill>
                <a:effectLst/>
                <a:latin typeface="Segoe UI" panose="020B0502040204020203" pitchFamily="34" charset="0"/>
                <a:ea typeface="+mn-ea"/>
                <a:cs typeface="+mn-cs"/>
              </a:rPr>
              <a:t>(If Microsoft peering is enabled, you may not need this rule.)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12/30/19 5:03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7726625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Reason for this rule:</a:t>
            </a:r>
          </a:p>
          <a:p>
            <a:endParaRPr lang="en-US" dirty="0"/>
          </a:p>
          <a:p>
            <a:r>
              <a:rPr lang="en-IN" sz="882" b="0" i="0" u="none" strike="noStrike" kern="1200" dirty="0">
                <a:solidFill>
                  <a:schemeClr val="tx1"/>
                </a:solidFill>
                <a:effectLst/>
                <a:latin typeface="Segoe UI" panose="020B0502040204020203" pitchFamily="34" charset="0"/>
                <a:ea typeface="+mn-ea"/>
                <a:cs typeface="+mn-cs"/>
              </a:rPr>
              <a:t>Management plane communication through service bus and Azure blob storage. </a:t>
            </a:r>
            <a:br>
              <a:rPr lang="en-IN" dirty="0"/>
            </a:br>
            <a:r>
              <a:rPr lang="en-IN" sz="882" b="0" i="0" u="none" strike="noStrike" kern="1200" dirty="0">
                <a:solidFill>
                  <a:schemeClr val="tx1"/>
                </a:solidFill>
                <a:effectLst/>
                <a:latin typeface="Segoe UI" panose="020B0502040204020203" pitchFamily="34" charset="0"/>
                <a:ea typeface="+mn-ea"/>
                <a:cs typeface="+mn-cs"/>
              </a:rPr>
              <a:t>(If Microsoft peering is enabled, you may not need this rule.)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12/30/19 5:03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761423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Reason for this rule:</a:t>
            </a:r>
          </a:p>
          <a:p>
            <a:endParaRPr lang="en-US" dirty="0"/>
          </a:p>
          <a:p>
            <a:r>
              <a:rPr lang="en-IN" sz="882" b="0" i="0" u="none" strike="noStrike" kern="1200" dirty="0">
                <a:solidFill>
                  <a:schemeClr val="tx1"/>
                </a:solidFill>
                <a:effectLst/>
                <a:latin typeface="Segoe UI" panose="020B0502040204020203" pitchFamily="34" charset="0"/>
                <a:ea typeface="+mn-ea"/>
                <a:cs typeface="+mn-cs"/>
              </a:rPr>
              <a:t>SQL Server source connectivity from DMS </a:t>
            </a:r>
            <a:br>
              <a:rPr lang="en-IN" dirty="0"/>
            </a:br>
            <a:r>
              <a:rPr lang="en-IN" sz="882" b="0" i="0" u="none" strike="noStrike" kern="1200" dirty="0">
                <a:solidFill>
                  <a:schemeClr val="tx1"/>
                </a:solidFill>
                <a:effectLst/>
                <a:latin typeface="Segoe UI" panose="020B0502040204020203" pitchFamily="34" charset="0"/>
                <a:ea typeface="+mn-ea"/>
                <a:cs typeface="+mn-cs"/>
              </a:rPr>
              <a:t>(If you have site-to-site connectivity, you may not need this rule.)</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12/30/19 5:04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7539928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Reason for this rule:</a:t>
            </a:r>
          </a:p>
          <a:p>
            <a:r>
              <a:rPr lang="en-IN" sz="882" b="0" i="0" u="none" strike="noStrike" kern="1200" dirty="0">
                <a:solidFill>
                  <a:schemeClr val="tx1"/>
                </a:solidFill>
                <a:effectLst/>
                <a:latin typeface="Segoe UI" panose="020B0502040204020203" pitchFamily="34" charset="0"/>
                <a:ea typeface="+mn-ea"/>
                <a:cs typeface="+mn-cs"/>
              </a:rPr>
              <a:t>SQL Server named instance source connectivity from DMS </a:t>
            </a:r>
            <a:br>
              <a:rPr lang="en-IN" dirty="0"/>
            </a:br>
            <a:r>
              <a:rPr lang="en-IN" sz="882" b="0" i="0" u="none" strike="noStrike" kern="1200" dirty="0">
                <a:solidFill>
                  <a:schemeClr val="tx1"/>
                </a:solidFill>
                <a:effectLst/>
                <a:latin typeface="Segoe UI" panose="020B0502040204020203" pitchFamily="34" charset="0"/>
                <a:ea typeface="+mn-ea"/>
                <a:cs typeface="+mn-cs"/>
              </a:rPr>
              <a:t>(If you have site-to-site connectivity, you may not need this rule.).)</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12/30/19 5:05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42916993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Reason for this rule:</a:t>
            </a:r>
          </a:p>
          <a:p>
            <a:r>
              <a:rPr lang="en-IN" sz="882" b="0" i="0" u="none" strike="noStrike" kern="1200" dirty="0">
                <a:solidFill>
                  <a:schemeClr val="tx1"/>
                </a:solidFill>
                <a:effectLst/>
                <a:latin typeface="Segoe UI" panose="020B0502040204020203" pitchFamily="34" charset="0"/>
                <a:ea typeface="+mn-ea"/>
                <a:cs typeface="+mn-cs"/>
              </a:rPr>
              <a:t>SMB network share for DMS to store database backup files for migrations to Azure SQL Database MI and SQL Servers on Azure VM </a:t>
            </a:r>
            <a:br>
              <a:rPr lang="en-IN" dirty="0"/>
            </a:br>
            <a:r>
              <a:rPr lang="en-IN" sz="882" b="0" i="0" u="none" strike="noStrike" kern="1200" dirty="0">
                <a:solidFill>
                  <a:schemeClr val="tx1"/>
                </a:solidFill>
                <a:effectLst/>
                <a:latin typeface="Segoe UI" panose="020B0502040204020203" pitchFamily="34" charset="0"/>
                <a:ea typeface="+mn-ea"/>
                <a:cs typeface="+mn-cs"/>
              </a:rPr>
              <a:t>(If you have site-to-site connectivity, you may not need this rule).</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12/30/19 5:06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828898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12/30/19 5:06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6299432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52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Accelerate your database migration</a:t>
            </a:r>
          </a:p>
          <a:p>
            <a:r>
              <a:rPr lang="en-IN" dirty="0"/>
              <a:t>Reduce the complexity of your cloud migration by using a single comprehensive service instead of multiple tools. Azure Database Migration Service is designed as a seamless, end-to-end solution for moving on-premises SQL Server databases to the cloud. Use the </a:t>
            </a:r>
            <a:r>
              <a:rPr lang="en-IN" dirty="0">
                <a:hlinkClick r:id="rId3"/>
              </a:rPr>
              <a:t>Database Migration Guide</a:t>
            </a:r>
            <a:r>
              <a:rPr lang="en-IN" dirty="0"/>
              <a:t> for recommendations, step-by-step guidance and expert tips on your specific database migration.</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12/30/19 4:55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799029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D3C565-F0A3-4D69-80B4-5AD40B8AC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2193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0158">
              <a:spcBef>
                <a:spcPts val="630"/>
              </a:spcBef>
              <a:spcAft>
                <a:spcPts val="630"/>
              </a:spcAft>
              <a:defRPr/>
            </a:pPr>
            <a:endParaRPr lang="en-US"/>
          </a:p>
        </p:txBody>
      </p:sp>
      <p:sp>
        <p:nvSpPr>
          <p:cNvPr id="4" name="Slide Number Placeholder 3"/>
          <p:cNvSpPr>
            <a:spLocks noGrp="1"/>
          </p:cNvSpPr>
          <p:nvPr>
            <p:ph type="sldNum" sz="quarter" idx="10"/>
          </p:nvPr>
        </p:nvSpPr>
        <p:spPr/>
        <p:txBody>
          <a:bodyPr/>
          <a:lstStyle/>
          <a:p>
            <a:pPr marL="0" marR="0" lvl="0" indent="0" algn="r" defTabSz="960193" rtl="0" eaLnBrk="1" fontAlgn="auto" latinLnBrk="0" hangingPunct="1">
              <a:lnSpc>
                <a:spcPct val="100000"/>
              </a:lnSpc>
              <a:spcBef>
                <a:spcPts val="0"/>
              </a:spcBef>
              <a:spcAft>
                <a:spcPts val="0"/>
              </a:spcAft>
              <a:buClrTx/>
              <a:buSzTx/>
              <a:buFontTx/>
              <a:buNone/>
              <a:tabLst/>
              <a:defRPr/>
            </a:pPr>
            <a:fld id="{AFD00E60-4F94-4CEC-A663-EF88E7844A3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0193"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2045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12/30/19 4:55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511922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12/30/19 4:55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2952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defTabSz="942255">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588931" defTabSz="94197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42255">
              <a:defRPr/>
            </a:pPr>
            <a:fld id="{386CE63F-9E7F-4C04-9D0D-FCA25A8E9E86}" type="datetime8">
              <a:rPr lang="en-US">
                <a:solidFill>
                  <a:prstClr val="black"/>
                </a:solidFill>
                <a:latin typeface="Segoe UI" pitchFamily="34" charset="0"/>
              </a:rPr>
              <a:pPr defTabSz="942255">
                <a:defRPr/>
              </a:pPr>
              <a:t>12/30/19 4:55 PM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42255">
              <a:defRPr/>
            </a:pPr>
            <a:fld id="{B4008EB6-D09E-4580-8CD6-DDB14511944F}" type="slidenum">
              <a:rPr lang="en-US">
                <a:solidFill>
                  <a:prstClr val="black"/>
                </a:solidFill>
                <a:latin typeface="Segoe UI" pitchFamily="34" charset="0"/>
              </a:rPr>
              <a:pPr defTabSz="942255">
                <a:defRPr/>
              </a:pPr>
              <a:t>11</a:t>
            </a:fld>
            <a:endParaRPr lang="en-US">
              <a:solidFill>
                <a:prstClr val="black"/>
              </a:solidFill>
              <a:latin typeface="Segoe UI" pitchFamily="34" charset="0"/>
            </a:endParaRPr>
          </a:p>
        </p:txBody>
      </p:sp>
    </p:spTree>
    <p:extLst>
      <p:ext uri="{BB962C8B-B14F-4D97-AF65-F5344CB8AC3E}">
        <p14:creationId xmlns:p14="http://schemas.microsoft.com/office/powerpoint/2010/main" val="2508835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E8CBC530-F4EE-4F11-9D05-65DBEBD7ECA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3062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882" b="0" i="0" u="none" strike="noStrike" kern="1200" dirty="0">
                <a:solidFill>
                  <a:schemeClr val="tx1"/>
                </a:solidFill>
                <a:effectLst/>
                <a:latin typeface="Segoe UI" panose="020B0502040204020203" pitchFamily="34" charset="0"/>
                <a:ea typeface="+mn-ea"/>
                <a:cs typeface="+mn-cs"/>
              </a:rPr>
              <a:t>These are the various network topologies that Azure Database Migration Service can work with to provide a comprehensive migration experience from on-premises SQL Servers to Azure SQL Database Managed Instance.</a:t>
            </a:r>
          </a:p>
          <a:p>
            <a:endParaRPr lang="en-IN" sz="882" b="0" i="0" u="none" strike="noStrike" kern="1200" dirty="0">
              <a:solidFill>
                <a:schemeClr val="tx1"/>
              </a:solidFill>
              <a:effectLst/>
              <a:latin typeface="Segoe UI" panose="020B0502040204020203" pitchFamily="34" charset="0"/>
              <a:ea typeface="+mn-ea"/>
              <a:cs typeface="+mn-cs"/>
            </a:endParaRPr>
          </a:p>
          <a:p>
            <a:r>
              <a:rPr lang="en-IN" sz="882" b="0" i="0" u="none" strike="noStrike" kern="1200" dirty="0">
                <a:solidFill>
                  <a:schemeClr val="tx1"/>
                </a:solidFill>
                <a:effectLst/>
                <a:latin typeface="Segoe UI" panose="020B0502040204020203" pitchFamily="34" charset="0"/>
                <a:ea typeface="+mn-ea"/>
                <a:cs typeface="+mn-cs"/>
              </a:rPr>
              <a:t>Use this topology if your Azure SQL Database Managed Instance is connected to your on-premises network. This approach provides the most simplified network routing and yields maximum data throughput during the migration.</a:t>
            </a:r>
          </a:p>
          <a:p>
            <a:endParaRPr lang="en-IN" sz="882" b="1" i="0" u="none" strike="noStrike" kern="1200" dirty="0">
              <a:solidFill>
                <a:schemeClr val="tx1"/>
              </a:solidFill>
              <a:effectLst/>
              <a:latin typeface="Segoe UI" panose="020B0502040204020203" pitchFamily="34" charset="0"/>
              <a:ea typeface="+mn-ea"/>
              <a:cs typeface="+mn-cs"/>
            </a:endParaRPr>
          </a:p>
          <a:p>
            <a:r>
              <a:rPr lang="en-IN" sz="882" b="1" i="0" u="none" strike="noStrike" kern="1200" dirty="0">
                <a:solidFill>
                  <a:schemeClr val="tx1"/>
                </a:solidFill>
                <a:effectLst/>
                <a:latin typeface="Segoe UI" panose="020B0502040204020203" pitchFamily="34" charset="0"/>
                <a:ea typeface="+mn-ea"/>
                <a:cs typeface="+mn-cs"/>
              </a:rPr>
              <a:t>Requirements</a:t>
            </a:r>
            <a:endParaRPr lang="en-IN" sz="882" b="0" i="0" u="none" strike="noStrike" kern="1200" dirty="0">
              <a:solidFill>
                <a:schemeClr val="tx1"/>
              </a:solidFill>
              <a:effectLst/>
              <a:latin typeface="Segoe UI" panose="020B0502040204020203" pitchFamily="34" charset="0"/>
              <a:ea typeface="+mn-ea"/>
              <a:cs typeface="+mn-cs"/>
            </a:endParaRPr>
          </a:p>
          <a:p>
            <a:r>
              <a:rPr lang="en-IN" sz="882" b="0" i="0" u="none" strike="noStrike" kern="1200" dirty="0">
                <a:solidFill>
                  <a:schemeClr val="tx1"/>
                </a:solidFill>
                <a:effectLst/>
                <a:latin typeface="Segoe UI" panose="020B0502040204020203" pitchFamily="34" charset="0"/>
                <a:ea typeface="+mn-ea"/>
                <a:cs typeface="+mn-cs"/>
              </a:rPr>
              <a:t>In this scenario, the Azure SQL Database managed instance and the Azure Database Migration Service instance are created in the same Azure </a:t>
            </a:r>
            <a:r>
              <a:rPr lang="en-IN" sz="882" b="0" i="0" u="none" strike="noStrike" kern="1200" dirty="0" err="1">
                <a:solidFill>
                  <a:schemeClr val="tx1"/>
                </a:solidFill>
                <a:effectLst/>
                <a:latin typeface="Segoe UI" panose="020B0502040204020203" pitchFamily="34" charset="0"/>
                <a:ea typeface="+mn-ea"/>
                <a:cs typeface="+mn-cs"/>
              </a:rPr>
              <a:t>VNet</a:t>
            </a:r>
            <a:r>
              <a:rPr lang="en-IN" sz="882" b="0" i="0" u="none" strike="noStrike" kern="1200" dirty="0">
                <a:solidFill>
                  <a:schemeClr val="tx1"/>
                </a:solidFill>
                <a:effectLst/>
                <a:latin typeface="Segoe UI" panose="020B0502040204020203" pitchFamily="34" charset="0"/>
                <a:ea typeface="+mn-ea"/>
                <a:cs typeface="+mn-cs"/>
              </a:rPr>
              <a:t>, but they use different subnets.</a:t>
            </a:r>
          </a:p>
          <a:p>
            <a:r>
              <a:rPr lang="en-IN" sz="882" b="0" i="0" u="none" strike="noStrike" kern="1200" dirty="0">
                <a:solidFill>
                  <a:schemeClr val="tx1"/>
                </a:solidFill>
                <a:effectLst/>
                <a:latin typeface="Segoe UI" panose="020B0502040204020203" pitchFamily="34" charset="0"/>
                <a:ea typeface="+mn-ea"/>
                <a:cs typeface="+mn-cs"/>
              </a:rPr>
              <a:t>The </a:t>
            </a:r>
            <a:r>
              <a:rPr lang="en-IN" sz="882" b="0" i="0" u="none" strike="noStrike" kern="1200" dirty="0" err="1">
                <a:solidFill>
                  <a:schemeClr val="tx1"/>
                </a:solidFill>
                <a:effectLst/>
                <a:latin typeface="Segoe UI" panose="020B0502040204020203" pitchFamily="34" charset="0"/>
                <a:ea typeface="+mn-ea"/>
                <a:cs typeface="+mn-cs"/>
              </a:rPr>
              <a:t>VNet</a:t>
            </a:r>
            <a:r>
              <a:rPr lang="en-IN" sz="882" b="0" i="0" u="none" strike="noStrike" kern="1200" dirty="0">
                <a:solidFill>
                  <a:schemeClr val="tx1"/>
                </a:solidFill>
                <a:effectLst/>
                <a:latin typeface="Segoe UI" panose="020B0502040204020203" pitchFamily="34" charset="0"/>
                <a:ea typeface="+mn-ea"/>
                <a:cs typeface="+mn-cs"/>
              </a:rPr>
              <a:t> used in this scenario is also connected to the on-premises network by using either </a:t>
            </a:r>
            <a:r>
              <a:rPr lang="en-IN" sz="882" b="0" i="0" u="none" strike="noStrike" kern="1200" dirty="0">
                <a:solidFill>
                  <a:schemeClr val="tx1"/>
                </a:solidFill>
                <a:effectLst/>
                <a:latin typeface="Segoe UI" panose="020B0502040204020203" pitchFamily="34" charset="0"/>
                <a:ea typeface="+mn-ea"/>
                <a:cs typeface="+mn-cs"/>
                <a:hlinkClick r:id="rId3"/>
              </a:rPr>
              <a:t>ExpressRoute</a:t>
            </a:r>
            <a:r>
              <a:rPr lang="en-IN" sz="882" b="0" i="0" u="none" strike="noStrike" kern="1200" dirty="0">
                <a:solidFill>
                  <a:schemeClr val="tx1"/>
                </a:solidFill>
                <a:effectLst/>
                <a:latin typeface="Segoe UI" panose="020B0502040204020203" pitchFamily="34" charset="0"/>
                <a:ea typeface="+mn-ea"/>
                <a:cs typeface="+mn-cs"/>
              </a:rPr>
              <a:t> or </a:t>
            </a:r>
            <a:r>
              <a:rPr lang="en-IN" sz="882" b="0" i="0" u="none" strike="noStrike" kern="1200" dirty="0">
                <a:solidFill>
                  <a:schemeClr val="tx1"/>
                </a:solidFill>
                <a:effectLst/>
                <a:latin typeface="Segoe UI" panose="020B0502040204020203" pitchFamily="34" charset="0"/>
                <a:ea typeface="+mn-ea"/>
                <a:cs typeface="+mn-cs"/>
                <a:hlinkClick r:id="rId4"/>
              </a:rPr>
              <a:t>VPN</a:t>
            </a:r>
            <a:r>
              <a:rPr lang="en-IN" sz="882" b="0" i="0" u="none" strike="noStrike" kern="1200" dirty="0">
                <a:solidFill>
                  <a:schemeClr val="tx1"/>
                </a:solidFill>
                <a:effectLst/>
                <a:latin typeface="Segoe UI" panose="020B0502040204020203" pitchFamily="34" charset="0"/>
                <a:ea typeface="+mn-ea"/>
                <a:cs typeface="+mn-cs"/>
              </a:rPr>
              <a: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12/30/19 4:57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58100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emf"/><Relationship Id="rId1" Type="http://schemas.openxmlformats.org/officeDocument/2006/relationships/slideMaster" Target="../slideMasters/slideMaster5.xml"/><Relationship Id="rId4" Type="http://schemas.openxmlformats.org/officeDocument/2006/relationships/image" Target="../media/image25.png"/></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emf"/><Relationship Id="rId1" Type="http://schemas.openxmlformats.org/officeDocument/2006/relationships/slideMaster" Target="../slideMasters/slideMaster6.xml"/><Relationship Id="rId4" Type="http://schemas.openxmlformats.org/officeDocument/2006/relationships/image" Target="../media/image27.png"/></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6.xml"/><Relationship Id="rId4" Type="http://schemas.openxmlformats.org/officeDocument/2006/relationships/image" Target="../media/image30.jp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6.xml"/><Relationship Id="rId4" Type="http://schemas.openxmlformats.org/officeDocument/2006/relationships/image" Target="../media/image30.jp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6.xml"/><Relationship Id="rId4" Type="http://schemas.openxmlformats.org/officeDocument/2006/relationships/image" Target="../media/image30.jpg"/></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266324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6822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63648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1887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17444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47150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5931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76405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324970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9100846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8827012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012456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8821047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5279689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3627310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1934980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6430340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91909404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635251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8068027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1582816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20713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57422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25904965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84315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63787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859952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125649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68542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177005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p:nvPicPr>
        <p:blipFill>
          <a:blip r:embed="rId4"/>
          <a:stretch>
            <a:fillRect/>
          </a:stretch>
        </p:blipFill>
        <p:spPr bwMode="black">
          <a:xfrm>
            <a:off x="584200" y="2322537"/>
            <a:ext cx="3012187" cy="1524596"/>
          </a:xfrm>
          <a:prstGeom prst="rect">
            <a:avLst/>
          </a:prstGeom>
        </p:spPr>
      </p:pic>
      <p:pic>
        <p:nvPicPr>
          <p:cNvPr id="6" name="MS logo white - EMF" descr="Microsoft logo white text version">
            <a:extLst>
              <a:ext uri="{FF2B5EF4-FFF2-40B4-BE49-F238E27FC236}">
                <a16:creationId xmlns:a16="http://schemas.microsoft.com/office/drawing/2014/main" id="{0DF4042F-40B2-431A-A5FD-DDFFB0AEE757}"/>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extBox 8">
            <a:extLst>
              <a:ext uri="{FF2B5EF4-FFF2-40B4-BE49-F238E27FC236}">
                <a16:creationId xmlns:a16="http://schemas.microsoft.com/office/drawing/2014/main" id="{ACD92AB3-7F4F-475C-B5D2-EF442313F78F}"/>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0" name="Picture 9">
            <a:extLst>
              <a:ext uri="{FF2B5EF4-FFF2-40B4-BE49-F238E27FC236}">
                <a16:creationId xmlns:a16="http://schemas.microsoft.com/office/drawing/2014/main" id="{376A9C57-36A9-4BDC-AD43-A6B873A55853}"/>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2" name="Picture 11">
            <a:extLst>
              <a:ext uri="{FF2B5EF4-FFF2-40B4-BE49-F238E27FC236}">
                <a16:creationId xmlns:a16="http://schemas.microsoft.com/office/drawing/2014/main" id="{4B91ED8A-3D1D-4D78-B16F-866FB5B45A11}"/>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3329957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6" name="MS logo white - EMF" descr="Microsoft logo white text version">
            <a:extLst>
              <a:ext uri="{FF2B5EF4-FFF2-40B4-BE49-F238E27FC236}">
                <a16:creationId xmlns:a16="http://schemas.microsoft.com/office/drawing/2014/main" id="{0AD30C73-8361-43C6-8E23-C8B79EBA131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886041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1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4033387"/>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5" name="TextBox 7">
            <a:extLst>
              <a:ext uri="{FF2B5EF4-FFF2-40B4-BE49-F238E27FC236}">
                <a16:creationId xmlns:a16="http://schemas.microsoft.com/office/drawing/2014/main" id="{4F9C77CE-6642-4EB3-964C-4757236312BC}"/>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0" y="1658938"/>
            <a:ext cx="5510783" cy="1782026"/>
          </a:xfrm>
        </p:spPr>
        <p:txBody>
          <a:bodyPr/>
          <a:lstStyle>
            <a:lvl1pPr>
              <a:spcBef>
                <a:spcPts val="1200"/>
              </a:spcBef>
              <a:defRPr sz="2400">
                <a:latin typeface="+mj-lt"/>
                <a:cs typeface="Segoe UI Semibold" panose="020B0702040204020203" pitchFamily="34" charset="0"/>
              </a:defRPr>
            </a:lvl1pPr>
            <a:lvl2pPr>
              <a:spcAft>
                <a:spcPts val="600"/>
              </a:spcAft>
              <a:defRPr/>
            </a:lvl2pPr>
            <a:lvl3pPr>
              <a:spcAft>
                <a:spcPts val="600"/>
              </a:spcAft>
              <a:defRPr/>
            </a:lvl3pPr>
            <a:lvl4pPr>
              <a:spcAft>
                <a:spcPts val="600"/>
              </a:spcAft>
              <a:defRPr/>
            </a:lvl4pPr>
            <a:lvl5pPr>
              <a:spcAft>
                <a:spcPts val="6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9367464"/>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5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a:xfrm>
            <a:off x="581891" y="457200"/>
            <a:ext cx="5384800" cy="492443"/>
          </a:xfrm>
        </p:spPr>
        <p:txBody>
          <a:bodyPr/>
          <a:lstStyle>
            <a:lvl1pPr algn="l">
              <a:defRPr/>
            </a:lvl1p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1210235" y="2370138"/>
            <a:ext cx="4488602" cy="1400383"/>
          </a:xfrm>
        </p:spPr>
        <p:txBody>
          <a:bodyPr/>
          <a:lstStyle>
            <a:lvl1pPr algn="l">
              <a:defRPr sz="2000" b="1">
                <a:solidFill>
                  <a:schemeClr val="accent1"/>
                </a:solidFill>
                <a:latin typeface="+mj-lt"/>
                <a:cs typeface="Segoe UI" panose="020B0502040204020203" pitchFamily="34" charset="0"/>
              </a:defRPr>
            </a:lvl1pPr>
            <a:lvl2pPr algn="l">
              <a:spcBef>
                <a:spcPts val="0"/>
              </a:spcBef>
              <a:defRPr sz="1800"/>
            </a:lvl2pPr>
            <a:lvl3pPr algn="l">
              <a:spcBef>
                <a:spcPts val="0"/>
              </a:spcBef>
              <a:defRPr sz="1400"/>
            </a:lvl3pPr>
            <a:lvl4pPr algn="l">
              <a:spcBef>
                <a:spcPts val="0"/>
              </a:spcBef>
              <a:defRPr sz="1200"/>
            </a:lvl4pPr>
            <a:lvl5pPr algn="l">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852FC170-151D-4292-9828-D3E2B7751E80}"/>
              </a:ext>
            </a:extLst>
          </p:cNvPr>
          <p:cNvSpPr/>
          <p:nvPr/>
        </p:nvSpPr>
        <p:spPr bwMode="auto">
          <a:xfrm>
            <a:off x="6092672" y="0"/>
            <a:ext cx="60993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2308C8BD-F422-4598-8FE6-88F121F99CEA}"/>
              </a:ext>
            </a:extLst>
          </p:cNvPr>
          <p:cNvSpPr>
            <a:spLocks noGrp="1"/>
          </p:cNvSpPr>
          <p:nvPr>
            <p:ph type="body" sz="quarter" idx="12"/>
          </p:nvPr>
        </p:nvSpPr>
        <p:spPr>
          <a:xfrm>
            <a:off x="582613" y="1625828"/>
            <a:ext cx="4331132" cy="369332"/>
          </a:xfrm>
        </p:spPr>
        <p:txBody>
          <a:bodyPr/>
          <a:lstStyle>
            <a:lvl1pPr>
              <a:defRPr sz="2400" b="1">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2122983550"/>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6_Title &amp; Non-bulleted tex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48440FA8-D3C1-4006-A13E-AE59443E7B16}"/>
              </a:ext>
            </a:extLst>
          </p:cNvPr>
          <p:cNvSpPr>
            <a:spLocks noGrp="1"/>
          </p:cNvSpPr>
          <p:nvPr>
            <p:ph type="pic" sz="quarter" idx="15"/>
          </p:nvPr>
        </p:nvSpPr>
        <p:spPr>
          <a:xfrm>
            <a:off x="4486275" y="0"/>
            <a:ext cx="4062302" cy="6858000"/>
          </a:xfrm>
        </p:spPr>
        <p:txBody>
          <a:bodyPr/>
          <a:lstStyle/>
          <a:p>
            <a:r>
              <a:rPr lang="en-US"/>
              <a:t>Click icon to add picture</a:t>
            </a:r>
          </a:p>
        </p:txBody>
      </p:sp>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a:xfrm>
            <a:off x="581891" y="457200"/>
            <a:ext cx="3245108" cy="492443"/>
          </a:xfrm>
        </p:spPr>
        <p:txBody>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92114FC3-9D88-434A-AA3D-E2518B99EBE3}"/>
              </a:ext>
            </a:extLst>
          </p:cNvPr>
          <p:cNvSpPr>
            <a:spLocks noGrp="1"/>
          </p:cNvSpPr>
          <p:nvPr>
            <p:ph type="body" sz="quarter" idx="10"/>
          </p:nvPr>
        </p:nvSpPr>
        <p:spPr>
          <a:xfrm>
            <a:off x="581891" y="2190307"/>
            <a:ext cx="3243146" cy="1757404"/>
          </a:xfrm>
        </p:spPr>
        <p:txBody>
          <a:bodyPr/>
          <a:lstStyle>
            <a:lvl1pPr>
              <a:defRPr sz="2000">
                <a:solidFill>
                  <a:schemeClr val="accent1"/>
                </a:solidFill>
              </a:defRPr>
            </a:lvl1pPr>
            <a:lvl2pPr>
              <a:defRPr sz="20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EF61083E-5ADF-4A90-9A95-29AAC761B14E}"/>
              </a:ext>
            </a:extLst>
          </p:cNvPr>
          <p:cNvSpPr>
            <a:spLocks noGrp="1"/>
          </p:cNvSpPr>
          <p:nvPr>
            <p:ph type="body" sz="quarter" idx="11"/>
          </p:nvPr>
        </p:nvSpPr>
        <p:spPr>
          <a:xfrm>
            <a:off x="584201" y="981542"/>
            <a:ext cx="3243146" cy="434790"/>
          </a:xfrm>
        </p:spPr>
        <p:txBody>
          <a:bodyPr/>
          <a:lstStyle>
            <a:lvl1pPr algn="l">
              <a:defRPr sz="2000">
                <a:solidFill>
                  <a:schemeClr val="accent1"/>
                </a:solidFill>
                <a:latin typeface="+mn-lt"/>
              </a:defRPr>
            </a:lvl1pPr>
            <a:lvl2pPr algn="ctr">
              <a:defRPr/>
            </a:lvl2pPr>
            <a:lvl3pPr algn="ctr">
              <a:defRPr/>
            </a:lvl3pPr>
            <a:lvl4pPr algn="ctr">
              <a:defRPr/>
            </a:lvl4pPr>
            <a:lvl5pPr algn="ctr">
              <a:defRPr/>
            </a:lvl5pPr>
          </a:lstStyle>
          <a:p>
            <a:pPr lvl="0"/>
            <a:r>
              <a:rPr lang="en-US"/>
              <a:t>Edit Master text styles</a:t>
            </a:r>
          </a:p>
        </p:txBody>
      </p:sp>
      <p:sp>
        <p:nvSpPr>
          <p:cNvPr id="9" name="Text Placeholder 6">
            <a:extLst>
              <a:ext uri="{FF2B5EF4-FFF2-40B4-BE49-F238E27FC236}">
                <a16:creationId xmlns:a16="http://schemas.microsoft.com/office/drawing/2014/main" id="{13C435B7-8EB7-428B-9CD1-CFDABEA9FA8B}"/>
              </a:ext>
            </a:extLst>
          </p:cNvPr>
          <p:cNvSpPr>
            <a:spLocks noGrp="1"/>
          </p:cNvSpPr>
          <p:nvPr>
            <p:ph type="body" sz="quarter" idx="12"/>
          </p:nvPr>
        </p:nvSpPr>
        <p:spPr>
          <a:xfrm>
            <a:off x="7386673" y="1198937"/>
            <a:ext cx="4221126" cy="1609671"/>
          </a:xfrm>
        </p:spPr>
        <p:txBody>
          <a:bodyPr/>
          <a:lstStyle>
            <a:lvl1pPr>
              <a:defRPr sz="2000" b="1">
                <a:solidFill>
                  <a:schemeClr val="accent1"/>
                </a:solidFill>
                <a:latin typeface="+mn-lt"/>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5306316"/>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7_Title &amp; Non-bulleted tex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308C8BD-F422-4598-8FE6-88F121F99CEA}"/>
              </a:ext>
            </a:extLst>
          </p:cNvPr>
          <p:cNvSpPr>
            <a:spLocks noGrp="1"/>
          </p:cNvSpPr>
          <p:nvPr>
            <p:ph type="body" sz="quarter" idx="12"/>
          </p:nvPr>
        </p:nvSpPr>
        <p:spPr>
          <a:xfrm>
            <a:off x="0" y="3429000"/>
            <a:ext cx="12191999" cy="677108"/>
          </a:xfrm>
        </p:spPr>
        <p:txBody>
          <a:bodyPr vert="horz" wrap="square" lIns="0" tIns="182880" rIns="0" bIns="0" rtlCol="0" anchor="t">
            <a:spAutoFit/>
          </a:bodyPr>
          <a:lstStyle>
            <a:lvl1pPr algn="ctr">
              <a:defRPr lang="en-US" sz="3200" b="0" cap="none" spc="-50" dirty="0" smtClean="0">
                <a:ln w="3175">
                  <a:noFill/>
                </a:ln>
                <a:solidFill>
                  <a:schemeClr val="bg1"/>
                </a:solidFill>
                <a:effectLst/>
                <a:cs typeface="Segoe UI" pitchFamily="34" charset="0"/>
              </a:defRPr>
            </a:lvl1pPr>
          </a:lstStyle>
          <a:p>
            <a:pPr lvl="0">
              <a:spcBef>
                <a:spcPct val="0"/>
              </a:spcBef>
            </a:pPr>
            <a:r>
              <a:rPr lang="en-US"/>
              <a:t>Edit Master text styles</a:t>
            </a:r>
          </a:p>
        </p:txBody>
      </p:sp>
      <p:sp>
        <p:nvSpPr>
          <p:cNvPr id="4" name="Title 3">
            <a:extLst>
              <a:ext uri="{FF2B5EF4-FFF2-40B4-BE49-F238E27FC236}">
                <a16:creationId xmlns:a16="http://schemas.microsoft.com/office/drawing/2014/main" id="{D797DED7-E8E1-4416-B845-87350D561DB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0056383"/>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3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0" y="1658938"/>
            <a:ext cx="5510783" cy="1708160"/>
          </a:xfrm>
        </p:spPr>
        <p:txBody>
          <a:bodyPr/>
          <a:lstStyle>
            <a:lvl1pPr>
              <a:defRPr sz="2000" b="1">
                <a:solidFill>
                  <a:schemeClr val="accent1"/>
                </a:solidFill>
                <a:latin typeface="+mj-lt"/>
                <a:cs typeface="Segoe UI" panose="020B0502040204020203" pitchFamily="34" charset="0"/>
              </a:defRPr>
            </a:lvl1pPr>
            <a:lvl2pPr>
              <a:spcBef>
                <a:spcPts val="600"/>
              </a:spcBef>
              <a:defRPr sz="1800"/>
            </a:lvl2pPr>
            <a:lvl3pPr>
              <a:spcBef>
                <a:spcPts val="600"/>
              </a:spcBef>
              <a:defRPr sz="1400"/>
            </a:lvl3pPr>
            <a:lvl4pPr>
              <a:spcBef>
                <a:spcPts val="600"/>
              </a:spcBef>
              <a:defRPr sz="1200"/>
            </a:lvl4pPr>
            <a:lvl5pPr>
              <a:spcBef>
                <a:spcPts val="6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4127967"/>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4809836"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D34A7BD4-0E6F-4CA6-93BA-6BC4845AC139}"/>
              </a:ext>
            </a:extLst>
          </p:cNvPr>
          <p:cNvSpPr>
            <a:spLocks noGrp="1"/>
          </p:cNvSpPr>
          <p:nvPr>
            <p:ph type="title"/>
          </p:nvPr>
        </p:nvSpPr>
        <p:spPr>
          <a:xfrm>
            <a:off x="584200" y="457200"/>
            <a:ext cx="4809836" cy="492443"/>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115153024"/>
      </p:ext>
    </p:extLst>
  </p:cSld>
  <p:clrMapOvr>
    <a:masterClrMapping/>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59802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1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0" y="1658938"/>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3C860714-8AEB-4A49-AB42-C6E9A0939895}"/>
              </a:ext>
            </a:extLst>
          </p:cNvPr>
          <p:cNvSpPr>
            <a:spLocks noGrp="1"/>
          </p:cNvSpPr>
          <p:nvPr>
            <p:ph sz="quarter" idx="12"/>
          </p:nvPr>
        </p:nvSpPr>
        <p:spPr>
          <a:xfrm>
            <a:off x="6096000" y="4015639"/>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6885017"/>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2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a:xfrm>
            <a:off x="585217" y="2936557"/>
            <a:ext cx="3649900" cy="984885"/>
          </a:xfrm>
        </p:spPr>
        <p:txBody>
          <a:bodyPr anchor="ctr"/>
          <a:lstStyle>
            <a:lvl1pPr algn="l">
              <a:defRPr/>
            </a:lvl1p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0" y="973138"/>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3C860714-8AEB-4A49-AB42-C6E9A0939895}"/>
              </a:ext>
            </a:extLst>
          </p:cNvPr>
          <p:cNvSpPr>
            <a:spLocks noGrp="1"/>
          </p:cNvSpPr>
          <p:nvPr>
            <p:ph sz="quarter" idx="12"/>
          </p:nvPr>
        </p:nvSpPr>
        <p:spPr>
          <a:xfrm>
            <a:off x="6096000" y="2893069"/>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a:extLst>
              <a:ext uri="{FF2B5EF4-FFF2-40B4-BE49-F238E27FC236}">
                <a16:creationId xmlns:a16="http://schemas.microsoft.com/office/drawing/2014/main" id="{87EA14B3-BB3C-4DCD-85F0-EC3046036DC8}"/>
              </a:ext>
            </a:extLst>
          </p:cNvPr>
          <p:cNvSpPr>
            <a:spLocks noGrp="1"/>
          </p:cNvSpPr>
          <p:nvPr>
            <p:ph sz="quarter" idx="13"/>
          </p:nvPr>
        </p:nvSpPr>
        <p:spPr>
          <a:xfrm>
            <a:off x="6096000" y="4813001"/>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CCCF7950-0865-4B1B-8E24-C2AC526D0891}"/>
              </a:ext>
            </a:extLst>
          </p:cNvPr>
          <p:cNvCxnSpPr/>
          <p:nvPr/>
        </p:nvCxnSpPr>
        <p:spPr>
          <a:xfrm>
            <a:off x="6143925" y="4527065"/>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465D22C-C539-42D4-9921-9AE399997146}"/>
              </a:ext>
            </a:extLst>
          </p:cNvPr>
          <p:cNvCxnSpPr/>
          <p:nvPr/>
        </p:nvCxnSpPr>
        <p:spPr>
          <a:xfrm>
            <a:off x="6143925" y="2607134"/>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694065"/>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216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4_Title &amp; Non-bulleted text">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0" y="600998"/>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3C860714-8AEB-4A49-AB42-C6E9A0939895}"/>
              </a:ext>
            </a:extLst>
          </p:cNvPr>
          <p:cNvSpPr>
            <a:spLocks noGrp="1"/>
          </p:cNvSpPr>
          <p:nvPr>
            <p:ph sz="quarter" idx="12"/>
          </p:nvPr>
        </p:nvSpPr>
        <p:spPr>
          <a:xfrm>
            <a:off x="6096000" y="2893069"/>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a:extLst>
              <a:ext uri="{FF2B5EF4-FFF2-40B4-BE49-F238E27FC236}">
                <a16:creationId xmlns:a16="http://schemas.microsoft.com/office/drawing/2014/main" id="{87EA14B3-BB3C-4DCD-85F0-EC3046036DC8}"/>
              </a:ext>
            </a:extLst>
          </p:cNvPr>
          <p:cNvSpPr>
            <a:spLocks noGrp="1"/>
          </p:cNvSpPr>
          <p:nvPr>
            <p:ph sz="quarter" idx="13"/>
          </p:nvPr>
        </p:nvSpPr>
        <p:spPr>
          <a:xfrm>
            <a:off x="6096000" y="4813001"/>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CCCF7950-0865-4B1B-8E24-C2AC526D0891}"/>
              </a:ext>
            </a:extLst>
          </p:cNvPr>
          <p:cNvCxnSpPr/>
          <p:nvPr/>
        </p:nvCxnSpPr>
        <p:spPr>
          <a:xfrm>
            <a:off x="6143925" y="4527065"/>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465D22C-C539-42D4-9921-9AE399997146}"/>
              </a:ext>
            </a:extLst>
          </p:cNvPr>
          <p:cNvCxnSpPr/>
          <p:nvPr/>
        </p:nvCxnSpPr>
        <p:spPr>
          <a:xfrm>
            <a:off x="6143925" y="2607134"/>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360ED93-0873-4177-A2E4-BB2E79B3AED0}"/>
              </a:ext>
            </a:extLst>
          </p:cNvPr>
          <p:cNvSpPr/>
          <p:nvPr/>
        </p:nvSpPr>
        <p:spPr bwMode="auto">
          <a:xfrm>
            <a:off x="0" y="0"/>
            <a:ext cx="5656521" cy="685799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81205435"/>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216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623408" y="457200"/>
            <a:ext cx="5236350" cy="492443"/>
          </a:xfrm>
        </p:spPr>
        <p:txBody>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6609770" y="2019300"/>
            <a:ext cx="4999618" cy="1551194"/>
          </a:xfrm>
        </p:spPr>
        <p:txBody>
          <a:bodyPr/>
          <a:lstStyle>
            <a:lvl1pPr>
              <a:defRPr sz="2400">
                <a:latin typeface="+mj-lt"/>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4836777"/>
      </p:ext>
    </p:extLst>
  </p:cSld>
  <p:clrMapOvr>
    <a:masterClrMapping/>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7_Blank">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5CDA3AC-C21A-4640-856C-26C16F278717}"/>
              </a:ext>
            </a:extLst>
          </p:cNvPr>
          <p:cNvSpPr>
            <a:spLocks noGrp="1"/>
          </p:cNvSpPr>
          <p:nvPr>
            <p:ph type="pic" sz="quarter" idx="10"/>
          </p:nvPr>
        </p:nvSpPr>
        <p:spPr>
          <a:xfrm>
            <a:off x="0" y="-1"/>
            <a:ext cx="12192000" cy="3930977"/>
          </a:xfrm>
        </p:spPr>
        <p:txBody>
          <a:bodyPr/>
          <a:lstStyle/>
          <a:p>
            <a:r>
              <a:rPr lang="en-US"/>
              <a:t>Click icon to add picture</a:t>
            </a:r>
          </a:p>
        </p:txBody>
      </p:sp>
      <p:sp>
        <p:nvSpPr>
          <p:cNvPr id="2" name="Title 1">
            <a:extLst>
              <a:ext uri="{FF2B5EF4-FFF2-40B4-BE49-F238E27FC236}">
                <a16:creationId xmlns:a16="http://schemas.microsoft.com/office/drawing/2014/main" id="{DB5A60A9-CA27-4027-BDED-817D9A7408A4}"/>
              </a:ext>
            </a:extLst>
          </p:cNvPr>
          <p:cNvSpPr>
            <a:spLocks noGrp="1"/>
          </p:cNvSpPr>
          <p:nvPr>
            <p:ph type="title"/>
          </p:nvPr>
        </p:nvSpPr>
        <p:spPr>
          <a:xfrm>
            <a:off x="289564" y="5776595"/>
            <a:ext cx="11570194" cy="492443"/>
          </a:xfrm>
        </p:spPr>
        <p:txBody>
          <a:bodyPr/>
          <a:lstStyle/>
          <a:p>
            <a:r>
              <a:rPr lang="en-US"/>
              <a:t>Click to edit Master title style</a:t>
            </a:r>
          </a:p>
        </p:txBody>
      </p:sp>
      <p:sp>
        <p:nvSpPr>
          <p:cNvPr id="7" name="Text Placeholder 6">
            <a:extLst>
              <a:ext uri="{FF2B5EF4-FFF2-40B4-BE49-F238E27FC236}">
                <a16:creationId xmlns:a16="http://schemas.microsoft.com/office/drawing/2014/main" id="{3BAEFC68-C533-4B84-9098-4ADCB0BAD518}"/>
              </a:ext>
            </a:extLst>
          </p:cNvPr>
          <p:cNvSpPr>
            <a:spLocks noGrp="1"/>
          </p:cNvSpPr>
          <p:nvPr>
            <p:ph type="body" sz="quarter" idx="11"/>
          </p:nvPr>
        </p:nvSpPr>
        <p:spPr>
          <a:xfrm>
            <a:off x="664814" y="4628562"/>
            <a:ext cx="2468880" cy="911019"/>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a:p>
            <a:pPr lvl="1"/>
            <a:r>
              <a:rPr lang="en-US"/>
              <a:t>Second level</a:t>
            </a:r>
          </a:p>
        </p:txBody>
      </p:sp>
      <p:sp>
        <p:nvSpPr>
          <p:cNvPr id="8" name="Text Placeholder 6">
            <a:extLst>
              <a:ext uri="{FF2B5EF4-FFF2-40B4-BE49-F238E27FC236}">
                <a16:creationId xmlns:a16="http://schemas.microsoft.com/office/drawing/2014/main" id="{92327D26-B10D-4460-BD32-A224B42971BD}"/>
              </a:ext>
            </a:extLst>
          </p:cNvPr>
          <p:cNvSpPr>
            <a:spLocks noGrp="1"/>
          </p:cNvSpPr>
          <p:nvPr>
            <p:ph type="body" sz="quarter" idx="12"/>
          </p:nvPr>
        </p:nvSpPr>
        <p:spPr>
          <a:xfrm>
            <a:off x="3512041" y="4628562"/>
            <a:ext cx="2468880" cy="911019"/>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a:p>
            <a:pPr lvl="1"/>
            <a:r>
              <a:rPr lang="en-US"/>
              <a:t>Second level</a:t>
            </a:r>
          </a:p>
        </p:txBody>
      </p:sp>
      <p:sp>
        <p:nvSpPr>
          <p:cNvPr id="9" name="Text Placeholder 6">
            <a:extLst>
              <a:ext uri="{FF2B5EF4-FFF2-40B4-BE49-F238E27FC236}">
                <a16:creationId xmlns:a16="http://schemas.microsoft.com/office/drawing/2014/main" id="{6D06F671-6035-436B-BDD4-81D21193FFF8}"/>
              </a:ext>
            </a:extLst>
          </p:cNvPr>
          <p:cNvSpPr>
            <a:spLocks noGrp="1"/>
          </p:cNvSpPr>
          <p:nvPr>
            <p:ph type="body" sz="quarter" idx="13"/>
          </p:nvPr>
        </p:nvSpPr>
        <p:spPr>
          <a:xfrm>
            <a:off x="6359268" y="4628562"/>
            <a:ext cx="2468880" cy="911019"/>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a:p>
            <a:pPr lvl="1"/>
            <a:r>
              <a:rPr lang="en-US"/>
              <a:t>Second level</a:t>
            </a:r>
          </a:p>
        </p:txBody>
      </p:sp>
      <p:sp>
        <p:nvSpPr>
          <p:cNvPr id="10" name="Text Placeholder 6">
            <a:extLst>
              <a:ext uri="{FF2B5EF4-FFF2-40B4-BE49-F238E27FC236}">
                <a16:creationId xmlns:a16="http://schemas.microsoft.com/office/drawing/2014/main" id="{9C5632B2-7C67-4DE6-90C5-270E6D8B438C}"/>
              </a:ext>
            </a:extLst>
          </p:cNvPr>
          <p:cNvSpPr>
            <a:spLocks noGrp="1"/>
          </p:cNvSpPr>
          <p:nvPr>
            <p:ph type="body" sz="quarter" idx="14"/>
          </p:nvPr>
        </p:nvSpPr>
        <p:spPr>
          <a:xfrm>
            <a:off x="9206496" y="4628562"/>
            <a:ext cx="2468880" cy="615553"/>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p:txBody>
      </p:sp>
    </p:spTree>
    <p:extLst>
      <p:ext uri="{BB962C8B-B14F-4D97-AF65-F5344CB8AC3E}">
        <p14:creationId xmlns:p14="http://schemas.microsoft.com/office/powerpoint/2010/main" val="3024137658"/>
      </p:ext>
    </p:extLst>
  </p:cSld>
  <p:clrMapOvr>
    <a:masterClrMapping/>
  </p:clrMapOvr>
  <p:transition>
    <p:fade/>
  </p:transition>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cSld name="4_Blank">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5CDA3AC-C21A-4640-856C-26C16F278717}"/>
              </a:ext>
            </a:extLst>
          </p:cNvPr>
          <p:cNvSpPr>
            <a:spLocks noGrp="1"/>
          </p:cNvSpPr>
          <p:nvPr>
            <p:ph type="pic" sz="quarter" idx="10"/>
          </p:nvPr>
        </p:nvSpPr>
        <p:spPr>
          <a:xfrm>
            <a:off x="0" y="-1"/>
            <a:ext cx="12192000" cy="3176834"/>
          </a:xfrm>
        </p:spPr>
        <p:txBody>
          <a:bodyPr/>
          <a:lstStyle/>
          <a:p>
            <a:r>
              <a:rPr lang="en-US"/>
              <a:t>Click icon to add picture</a:t>
            </a:r>
          </a:p>
        </p:txBody>
      </p:sp>
      <p:sp>
        <p:nvSpPr>
          <p:cNvPr id="2" name="Title 1">
            <a:extLst>
              <a:ext uri="{FF2B5EF4-FFF2-40B4-BE49-F238E27FC236}">
                <a16:creationId xmlns:a16="http://schemas.microsoft.com/office/drawing/2014/main" id="{DB5A60A9-CA27-4027-BDED-817D9A7408A4}"/>
              </a:ext>
            </a:extLst>
          </p:cNvPr>
          <p:cNvSpPr>
            <a:spLocks noGrp="1"/>
          </p:cNvSpPr>
          <p:nvPr>
            <p:ph type="title"/>
          </p:nvPr>
        </p:nvSpPr>
        <p:spPr>
          <a:xfrm>
            <a:off x="289564" y="5776595"/>
            <a:ext cx="11570194" cy="492443"/>
          </a:xfrm>
        </p:spPr>
        <p:txBody>
          <a:bodyPr/>
          <a:lstStyle/>
          <a:p>
            <a:r>
              <a:rPr lang="en-US"/>
              <a:t>Click to edit Master title style</a:t>
            </a:r>
          </a:p>
        </p:txBody>
      </p:sp>
      <p:sp>
        <p:nvSpPr>
          <p:cNvPr id="7" name="Text Placeholder 6">
            <a:extLst>
              <a:ext uri="{FF2B5EF4-FFF2-40B4-BE49-F238E27FC236}">
                <a16:creationId xmlns:a16="http://schemas.microsoft.com/office/drawing/2014/main" id="{3BAEFC68-C533-4B84-9098-4ADCB0BAD518}"/>
              </a:ext>
            </a:extLst>
          </p:cNvPr>
          <p:cNvSpPr>
            <a:spLocks noGrp="1"/>
          </p:cNvSpPr>
          <p:nvPr>
            <p:ph type="body" sz="quarter" idx="11"/>
          </p:nvPr>
        </p:nvSpPr>
        <p:spPr>
          <a:xfrm>
            <a:off x="664814"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A918AA87-FAF0-4933-A4DD-48590C19C6C4}"/>
              </a:ext>
            </a:extLst>
          </p:cNvPr>
          <p:cNvSpPr>
            <a:spLocks noGrp="1"/>
          </p:cNvSpPr>
          <p:nvPr>
            <p:ph type="body" sz="quarter" idx="15"/>
          </p:nvPr>
        </p:nvSpPr>
        <p:spPr>
          <a:xfrm>
            <a:off x="3512041"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5" name="Text Placeholder 6">
            <a:extLst>
              <a:ext uri="{FF2B5EF4-FFF2-40B4-BE49-F238E27FC236}">
                <a16:creationId xmlns:a16="http://schemas.microsoft.com/office/drawing/2014/main" id="{9C26B66B-76D3-441F-AB58-EBB0A8D13032}"/>
              </a:ext>
            </a:extLst>
          </p:cNvPr>
          <p:cNvSpPr>
            <a:spLocks noGrp="1"/>
          </p:cNvSpPr>
          <p:nvPr>
            <p:ph type="body" sz="quarter" idx="16"/>
          </p:nvPr>
        </p:nvSpPr>
        <p:spPr>
          <a:xfrm>
            <a:off x="6359268"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6" name="Text Placeholder 6">
            <a:extLst>
              <a:ext uri="{FF2B5EF4-FFF2-40B4-BE49-F238E27FC236}">
                <a16:creationId xmlns:a16="http://schemas.microsoft.com/office/drawing/2014/main" id="{8F4F3D5F-7FCB-4773-B81E-1141F387B121}"/>
              </a:ext>
            </a:extLst>
          </p:cNvPr>
          <p:cNvSpPr>
            <a:spLocks noGrp="1"/>
          </p:cNvSpPr>
          <p:nvPr>
            <p:ph type="body" sz="quarter" idx="17"/>
          </p:nvPr>
        </p:nvSpPr>
        <p:spPr>
          <a:xfrm>
            <a:off x="9206495"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545407284"/>
      </p:ext>
    </p:extLst>
  </p:cSld>
  <p:clrMapOvr>
    <a:masterClrMapping/>
  </p:clrMapOvr>
  <p:transition>
    <p:fade/>
  </p:transition>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8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A60A9-CA27-4027-BDED-817D9A7408A4}"/>
              </a:ext>
            </a:extLst>
          </p:cNvPr>
          <p:cNvSpPr>
            <a:spLocks noGrp="1"/>
          </p:cNvSpPr>
          <p:nvPr>
            <p:ph type="title"/>
          </p:nvPr>
        </p:nvSpPr>
        <p:spPr>
          <a:xfrm>
            <a:off x="289564" y="5776595"/>
            <a:ext cx="11570194" cy="492443"/>
          </a:xfrm>
        </p:spPr>
        <p:txBody>
          <a:bodyPr/>
          <a:lstStyle/>
          <a:p>
            <a:r>
              <a:rPr lang="en-US"/>
              <a:t>Click to edit Master title style</a:t>
            </a:r>
          </a:p>
        </p:txBody>
      </p:sp>
      <p:sp>
        <p:nvSpPr>
          <p:cNvPr id="7" name="Text Placeholder 6">
            <a:extLst>
              <a:ext uri="{FF2B5EF4-FFF2-40B4-BE49-F238E27FC236}">
                <a16:creationId xmlns:a16="http://schemas.microsoft.com/office/drawing/2014/main" id="{3BAEFC68-C533-4B84-9098-4ADCB0BAD518}"/>
              </a:ext>
            </a:extLst>
          </p:cNvPr>
          <p:cNvSpPr>
            <a:spLocks noGrp="1"/>
          </p:cNvSpPr>
          <p:nvPr>
            <p:ph type="body" sz="quarter" idx="11"/>
          </p:nvPr>
        </p:nvSpPr>
        <p:spPr>
          <a:xfrm>
            <a:off x="664814"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A918AA87-FAF0-4933-A4DD-48590C19C6C4}"/>
              </a:ext>
            </a:extLst>
          </p:cNvPr>
          <p:cNvSpPr>
            <a:spLocks noGrp="1"/>
          </p:cNvSpPr>
          <p:nvPr>
            <p:ph type="body" sz="quarter" idx="15"/>
          </p:nvPr>
        </p:nvSpPr>
        <p:spPr>
          <a:xfrm>
            <a:off x="3512041"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5" name="Text Placeholder 6">
            <a:extLst>
              <a:ext uri="{FF2B5EF4-FFF2-40B4-BE49-F238E27FC236}">
                <a16:creationId xmlns:a16="http://schemas.microsoft.com/office/drawing/2014/main" id="{9C26B66B-76D3-441F-AB58-EBB0A8D13032}"/>
              </a:ext>
            </a:extLst>
          </p:cNvPr>
          <p:cNvSpPr>
            <a:spLocks noGrp="1"/>
          </p:cNvSpPr>
          <p:nvPr>
            <p:ph type="body" sz="quarter" idx="16"/>
          </p:nvPr>
        </p:nvSpPr>
        <p:spPr>
          <a:xfrm>
            <a:off x="6359268"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6" name="Text Placeholder 6">
            <a:extLst>
              <a:ext uri="{FF2B5EF4-FFF2-40B4-BE49-F238E27FC236}">
                <a16:creationId xmlns:a16="http://schemas.microsoft.com/office/drawing/2014/main" id="{8F4F3D5F-7FCB-4773-B81E-1141F387B121}"/>
              </a:ext>
            </a:extLst>
          </p:cNvPr>
          <p:cNvSpPr>
            <a:spLocks noGrp="1"/>
          </p:cNvSpPr>
          <p:nvPr>
            <p:ph type="body" sz="quarter" idx="17"/>
          </p:nvPr>
        </p:nvSpPr>
        <p:spPr>
          <a:xfrm>
            <a:off x="9206495"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828833080"/>
      </p:ext>
    </p:extLst>
  </p:cSld>
  <p:clrMapOvr>
    <a:masterClrMapping/>
  </p:clrMapOvr>
  <p:transition>
    <p:fade/>
  </p:transition>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6_Blank">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BA3568-A0A7-43DC-B506-698C39AE342C}"/>
              </a:ext>
            </a:extLst>
          </p:cNvPr>
          <p:cNvSpPr>
            <a:spLocks noGrp="1"/>
          </p:cNvSpPr>
          <p:nvPr>
            <p:ph type="body" sz="quarter" idx="10"/>
          </p:nvPr>
        </p:nvSpPr>
        <p:spPr>
          <a:xfrm>
            <a:off x="6340475" y="817563"/>
            <a:ext cx="5402263" cy="1843582"/>
          </a:xfrm>
        </p:spPr>
        <p:txBody>
          <a:bodyPr/>
          <a:lstStyle>
            <a:lvl1pPr>
              <a:defRPr>
                <a:solidFill>
                  <a:schemeClr val="accent1"/>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02B4E503-85B2-4810-B71A-3476ED964ED5}"/>
              </a:ext>
            </a:extLst>
          </p:cNvPr>
          <p:cNvSpPr>
            <a:spLocks noGrp="1"/>
          </p:cNvSpPr>
          <p:nvPr>
            <p:ph type="title"/>
          </p:nvPr>
        </p:nvSpPr>
        <p:spPr>
          <a:xfrm>
            <a:off x="585217" y="2936557"/>
            <a:ext cx="3649900" cy="984885"/>
          </a:xfrm>
        </p:spPr>
        <p:txBody>
          <a:bodyPr anchor="ctr"/>
          <a:lstStyle>
            <a:lvl1pPr algn="l">
              <a:defRPr/>
            </a:lvl1pPr>
          </a:lstStyle>
          <a:p>
            <a:r>
              <a:rPr lang="en-US"/>
              <a:t>Click to edit Master title style</a:t>
            </a:r>
          </a:p>
        </p:txBody>
      </p:sp>
    </p:spTree>
    <p:extLst>
      <p:ext uri="{BB962C8B-B14F-4D97-AF65-F5344CB8AC3E}">
        <p14:creationId xmlns:p14="http://schemas.microsoft.com/office/powerpoint/2010/main" val="2891453926"/>
      </p:ext>
    </p:extLst>
  </p:cSld>
  <p:clrMapOvr>
    <a:masterClrMapping/>
  </p:clrMapOvr>
  <p:transition>
    <p:fade/>
  </p:transition>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5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1449209"/>
            <a:ext cx="3316101" cy="1661993"/>
          </a:xfrm>
        </p:spPr>
        <p:txBody>
          <a:bodyPr anchor="t"/>
          <a:lstStyle>
            <a:lvl1pPr algn="l">
              <a:defRPr/>
            </a:lvl1pPr>
          </a:lstStyle>
          <a:p>
            <a:r>
              <a:rPr lang="en-US"/>
              <a:t>Click to edit Master title style</a:t>
            </a:r>
          </a:p>
        </p:txBody>
      </p:sp>
    </p:spTree>
    <p:extLst>
      <p:ext uri="{BB962C8B-B14F-4D97-AF65-F5344CB8AC3E}">
        <p14:creationId xmlns:p14="http://schemas.microsoft.com/office/powerpoint/2010/main" val="1535267176"/>
      </p:ext>
    </p:extLst>
  </p:cSld>
  <p:clrMapOvr>
    <a:masterClrMapping/>
  </p:clrMapOvr>
  <p:transition>
    <p:fade/>
  </p:transition>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2_Title and Conten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623408" y="457200"/>
            <a:ext cx="5236350" cy="492443"/>
          </a:xfrm>
        </p:spPr>
        <p:txBody>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6609770" y="2019300"/>
            <a:ext cx="4999618" cy="1609671"/>
          </a:xfrm>
        </p:spPr>
        <p:txBody>
          <a:bodyPr/>
          <a:lstStyle>
            <a:lvl1pPr>
              <a:defRPr sz="2000">
                <a:solidFill>
                  <a:schemeClr val="accent1"/>
                </a:solidFill>
                <a:latin typeface="+mj-lt"/>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80894597"/>
      </p:ext>
    </p:extLst>
  </p:cSld>
  <p:clrMapOvr>
    <a:overrideClrMapping bg1="dk1" tx1="lt1" bg2="dk2" tx2="lt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70049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97409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51912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447608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415695921"/>
      </p:ext>
    </p:extLst>
  </p:cSld>
  <p:clrMapOvr>
    <a:masterClrMapping/>
  </p:clrMapOvr>
  <p:transition>
    <p:fade/>
  </p:transition>
  <p:hf sldNum="0" hdr="0" ftr="0" dt="0"/>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1_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995C8D41-03F8-4AE1-9268-78A3204074CD}"/>
              </a:ext>
            </a:extLst>
          </p:cNvPr>
          <p:cNvSpPr>
            <a:spLocks noGrp="1"/>
          </p:cNvSpPr>
          <p:nvPr>
            <p:ph type="body" sz="quarter" idx="10"/>
          </p:nvPr>
        </p:nvSpPr>
        <p:spPr>
          <a:xfrm>
            <a:off x="584200" y="1011238"/>
            <a:ext cx="11025188" cy="307777"/>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2767283492"/>
      </p:ext>
    </p:extLst>
  </p:cSld>
  <p:clrMapOvr>
    <a:masterClrMapping/>
  </p:clrMapOvr>
  <p:transition>
    <p:fade/>
  </p:transition>
  <p:hf sldNum="0" hdr="0" ftr="0" dt="0"/>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2_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Text Placeholder 4">
            <a:extLst>
              <a:ext uri="{FF2B5EF4-FFF2-40B4-BE49-F238E27FC236}">
                <a16:creationId xmlns:a16="http://schemas.microsoft.com/office/drawing/2014/main" id="{995C8D41-03F8-4AE1-9268-78A3204074CD}"/>
              </a:ext>
            </a:extLst>
          </p:cNvPr>
          <p:cNvSpPr>
            <a:spLocks noGrp="1"/>
          </p:cNvSpPr>
          <p:nvPr>
            <p:ph type="body" sz="quarter" idx="10"/>
          </p:nvPr>
        </p:nvSpPr>
        <p:spPr>
          <a:xfrm>
            <a:off x="584200" y="209998"/>
            <a:ext cx="11025188" cy="307777"/>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968637666"/>
      </p:ext>
    </p:extLst>
  </p:cSld>
  <p:clrMapOvr>
    <a:masterClrMapping/>
  </p:clrMapOvr>
  <p:transition>
    <p:fade/>
  </p:transition>
  <p:hf sldNum="0" hdr="0" ftr="0" dt="0"/>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029621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2616517D-D5CD-4ABF-BB07-27B705B1ED45}"/>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63440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0FA53395-9C25-4CB2-B341-C4A926CEFC07}"/>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196655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7" name="Picture 6">
            <a:extLst>
              <a:ext uri="{FF2B5EF4-FFF2-40B4-BE49-F238E27FC236}">
                <a16:creationId xmlns:a16="http://schemas.microsoft.com/office/drawing/2014/main" id="{3211DFEE-E14A-498D-8CEA-A236AE6C756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26962361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9556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5" name="Picture 4">
            <a:extLst>
              <a:ext uri="{FF2B5EF4-FFF2-40B4-BE49-F238E27FC236}">
                <a16:creationId xmlns:a16="http://schemas.microsoft.com/office/drawing/2014/main" id="{7E2CE9D8-2A8E-414C-9F96-63DDEB3451D9}"/>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1340948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2837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13165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5951E567-86DB-49D9-87EB-08DE2B1BC6D1}"/>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324571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428377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529519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
        <p:nvSpPr>
          <p:cNvPr id="65" name="TextBox 64">
            <a:extLst>
              <a:ext uri="{FF2B5EF4-FFF2-40B4-BE49-F238E27FC236}">
                <a16:creationId xmlns:a16="http://schemas.microsoft.com/office/drawing/2014/main" id="{D2AE24B3-A7BF-400F-8C4E-F9F0D822F648}"/>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6" name="Oval 65">
            <a:extLst>
              <a:ext uri="{FF2B5EF4-FFF2-40B4-BE49-F238E27FC236}">
                <a16:creationId xmlns:a16="http://schemas.microsoft.com/office/drawing/2014/main" id="{DDD03145-BF8D-407F-A437-14E45E52DF90}"/>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7" name="Oval 66">
            <a:extLst>
              <a:ext uri="{FF2B5EF4-FFF2-40B4-BE49-F238E27FC236}">
                <a16:creationId xmlns:a16="http://schemas.microsoft.com/office/drawing/2014/main" id="{F625249C-06FF-42D2-8E4B-620E00E1473B}"/>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68" name="Group 67">
            <a:extLst>
              <a:ext uri="{FF2B5EF4-FFF2-40B4-BE49-F238E27FC236}">
                <a16:creationId xmlns:a16="http://schemas.microsoft.com/office/drawing/2014/main" id="{45BD0B63-6C09-4265-91D2-21725D118F32}"/>
              </a:ext>
            </a:extLst>
          </p:cNvPr>
          <p:cNvGrpSpPr/>
          <p:nvPr userDrawn="1"/>
        </p:nvGrpSpPr>
        <p:grpSpPr bwMode="gray">
          <a:xfrm flipH="1">
            <a:off x="5901486" y="2178437"/>
            <a:ext cx="436044" cy="827404"/>
            <a:chOff x="5200650" y="1722438"/>
            <a:chExt cx="1797050" cy="3409950"/>
          </a:xfrm>
        </p:grpSpPr>
        <p:sp>
          <p:nvSpPr>
            <p:cNvPr id="69" name="Freeform 26">
              <a:extLst>
                <a:ext uri="{FF2B5EF4-FFF2-40B4-BE49-F238E27FC236}">
                  <a16:creationId xmlns:a16="http://schemas.microsoft.com/office/drawing/2014/main" id="{D4DDFC0A-B265-45B7-8A8C-3D5A8BBCA3D1}"/>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0" name="Freeform 27">
              <a:extLst>
                <a:ext uri="{FF2B5EF4-FFF2-40B4-BE49-F238E27FC236}">
                  <a16:creationId xmlns:a16="http://schemas.microsoft.com/office/drawing/2014/main" id="{CA72506E-B842-4C75-91EC-D1571136CA5D}"/>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1" name="Rectangle 28">
              <a:extLst>
                <a:ext uri="{FF2B5EF4-FFF2-40B4-BE49-F238E27FC236}">
                  <a16:creationId xmlns:a16="http://schemas.microsoft.com/office/drawing/2014/main" id="{715CCAD5-23CF-4DF5-945A-E63CFFBD5ABE}"/>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72" name="Rectangle 29">
              <a:extLst>
                <a:ext uri="{FF2B5EF4-FFF2-40B4-BE49-F238E27FC236}">
                  <a16:creationId xmlns:a16="http://schemas.microsoft.com/office/drawing/2014/main" id="{563364B3-8C9F-48A5-84CE-DA33A9459C05}"/>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3" name="Rectangle 30">
              <a:extLst>
                <a:ext uri="{FF2B5EF4-FFF2-40B4-BE49-F238E27FC236}">
                  <a16:creationId xmlns:a16="http://schemas.microsoft.com/office/drawing/2014/main" id="{075E19D8-CE3C-4A91-8631-AA90F5C1F88C}"/>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4" name="Rectangle 31">
              <a:extLst>
                <a:ext uri="{FF2B5EF4-FFF2-40B4-BE49-F238E27FC236}">
                  <a16:creationId xmlns:a16="http://schemas.microsoft.com/office/drawing/2014/main" id="{75C499E8-6A79-45B9-8270-980EC7484E9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5" name="Rectangle 32">
              <a:extLst>
                <a:ext uri="{FF2B5EF4-FFF2-40B4-BE49-F238E27FC236}">
                  <a16:creationId xmlns:a16="http://schemas.microsoft.com/office/drawing/2014/main" id="{72C4A28C-19C8-4EAA-B503-BFD589A9EC95}"/>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6" name="Rectangle 33">
              <a:extLst>
                <a:ext uri="{FF2B5EF4-FFF2-40B4-BE49-F238E27FC236}">
                  <a16:creationId xmlns:a16="http://schemas.microsoft.com/office/drawing/2014/main" id="{FAD0A0F9-4808-4BD5-9125-C9860ECD9453}"/>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7" name="Rectangle 34">
              <a:extLst>
                <a:ext uri="{FF2B5EF4-FFF2-40B4-BE49-F238E27FC236}">
                  <a16:creationId xmlns:a16="http://schemas.microsoft.com/office/drawing/2014/main" id="{0D077250-EF55-47A3-B83C-139B9B822F12}"/>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8" name="Rectangle 35">
              <a:extLst>
                <a:ext uri="{FF2B5EF4-FFF2-40B4-BE49-F238E27FC236}">
                  <a16:creationId xmlns:a16="http://schemas.microsoft.com/office/drawing/2014/main" id="{5E22E8B4-8560-4300-B68E-B171653A22E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94" name="Rectangle 36">
              <a:extLst>
                <a:ext uri="{FF2B5EF4-FFF2-40B4-BE49-F238E27FC236}">
                  <a16:creationId xmlns:a16="http://schemas.microsoft.com/office/drawing/2014/main" id="{D6433806-9F5C-4D30-A651-AA591241D247}"/>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95" name="Rectangle 37">
              <a:extLst>
                <a:ext uri="{FF2B5EF4-FFF2-40B4-BE49-F238E27FC236}">
                  <a16:creationId xmlns:a16="http://schemas.microsoft.com/office/drawing/2014/main" id="{FD51DEFA-1C79-4A7D-A138-03F8737E7B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96" name="Rectangle 38">
              <a:extLst>
                <a:ext uri="{FF2B5EF4-FFF2-40B4-BE49-F238E27FC236}">
                  <a16:creationId xmlns:a16="http://schemas.microsoft.com/office/drawing/2014/main" id="{99983887-D941-4DB3-9BD2-687497E8A5E6}"/>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39">
              <a:extLst>
                <a:ext uri="{FF2B5EF4-FFF2-40B4-BE49-F238E27FC236}">
                  <a16:creationId xmlns:a16="http://schemas.microsoft.com/office/drawing/2014/main" id="{95DCD5BC-94EE-4CEE-A745-811D96283A5A}"/>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40">
              <a:extLst>
                <a:ext uri="{FF2B5EF4-FFF2-40B4-BE49-F238E27FC236}">
                  <a16:creationId xmlns:a16="http://schemas.microsoft.com/office/drawing/2014/main" id="{42312E58-FEE9-4BC1-B744-A5C8EC2E8128}"/>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41">
              <a:extLst>
                <a:ext uri="{FF2B5EF4-FFF2-40B4-BE49-F238E27FC236}">
                  <a16:creationId xmlns:a16="http://schemas.microsoft.com/office/drawing/2014/main" id="{7811F9D6-403D-4AB9-848C-CC662E42DAD0}"/>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0" name="Freeform 42">
              <a:extLst>
                <a:ext uri="{FF2B5EF4-FFF2-40B4-BE49-F238E27FC236}">
                  <a16:creationId xmlns:a16="http://schemas.microsoft.com/office/drawing/2014/main" id="{3ED594F8-5445-48B7-8426-23C03D131E96}"/>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1" name="Rectangle 43">
              <a:extLst>
                <a:ext uri="{FF2B5EF4-FFF2-40B4-BE49-F238E27FC236}">
                  <a16:creationId xmlns:a16="http://schemas.microsoft.com/office/drawing/2014/main" id="{450020F8-72CB-401E-B753-AAB372E5D343}"/>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02" name="Oval 101">
            <a:extLst>
              <a:ext uri="{FF2B5EF4-FFF2-40B4-BE49-F238E27FC236}">
                <a16:creationId xmlns:a16="http://schemas.microsoft.com/office/drawing/2014/main" id="{25F0AE96-0BFA-48F4-868B-EBAD58C7493E}"/>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03" name="Group 102">
            <a:extLst>
              <a:ext uri="{FF2B5EF4-FFF2-40B4-BE49-F238E27FC236}">
                <a16:creationId xmlns:a16="http://schemas.microsoft.com/office/drawing/2014/main" id="{20AA9E95-C317-4788-8412-0238D99FFF43}"/>
              </a:ext>
            </a:extLst>
          </p:cNvPr>
          <p:cNvGrpSpPr/>
          <p:nvPr userDrawn="1"/>
        </p:nvGrpSpPr>
        <p:grpSpPr bwMode="gray">
          <a:xfrm>
            <a:off x="8118306" y="2286842"/>
            <a:ext cx="1150309" cy="610594"/>
            <a:chOff x="6151563" y="1584325"/>
            <a:chExt cx="4276725" cy="2270126"/>
          </a:xfrm>
        </p:grpSpPr>
        <p:sp>
          <p:nvSpPr>
            <p:cNvPr id="104" name="Rectangle 47">
              <a:extLst>
                <a:ext uri="{FF2B5EF4-FFF2-40B4-BE49-F238E27FC236}">
                  <a16:creationId xmlns:a16="http://schemas.microsoft.com/office/drawing/2014/main" id="{03BF8906-B781-4E6A-A589-8CB660C50F24}"/>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5" name="Rectangle 48">
              <a:extLst>
                <a:ext uri="{FF2B5EF4-FFF2-40B4-BE49-F238E27FC236}">
                  <a16:creationId xmlns:a16="http://schemas.microsoft.com/office/drawing/2014/main" id="{9227B214-1F29-4D7C-A7A2-9E34071D277D}"/>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49">
              <a:extLst>
                <a:ext uri="{FF2B5EF4-FFF2-40B4-BE49-F238E27FC236}">
                  <a16:creationId xmlns:a16="http://schemas.microsoft.com/office/drawing/2014/main" id="{32813C71-847E-4F3B-9F47-E89576C94F34}"/>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27" name="Rectangle 50">
              <a:extLst>
                <a:ext uri="{FF2B5EF4-FFF2-40B4-BE49-F238E27FC236}">
                  <a16:creationId xmlns:a16="http://schemas.microsoft.com/office/drawing/2014/main" id="{3199CC58-4AEF-4A26-98FD-4B31DF459596}"/>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28" name="Rectangle 51">
              <a:extLst>
                <a:ext uri="{FF2B5EF4-FFF2-40B4-BE49-F238E27FC236}">
                  <a16:creationId xmlns:a16="http://schemas.microsoft.com/office/drawing/2014/main" id="{44F7C0B0-6750-48F2-88E8-0B5C5568BCF9}"/>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50" name="Rectangle 52">
              <a:extLst>
                <a:ext uri="{FF2B5EF4-FFF2-40B4-BE49-F238E27FC236}">
                  <a16:creationId xmlns:a16="http://schemas.microsoft.com/office/drawing/2014/main" id="{A6227467-A882-48AE-9A5C-3E5D55EFD255}"/>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51" name="Rectangle 53">
              <a:extLst>
                <a:ext uri="{FF2B5EF4-FFF2-40B4-BE49-F238E27FC236}">
                  <a16:creationId xmlns:a16="http://schemas.microsoft.com/office/drawing/2014/main" id="{2227F853-7CF8-43C6-9FA0-CCEF9BCB6B4A}"/>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52" name="Rectangle 54">
              <a:extLst>
                <a:ext uri="{FF2B5EF4-FFF2-40B4-BE49-F238E27FC236}">
                  <a16:creationId xmlns:a16="http://schemas.microsoft.com/office/drawing/2014/main" id="{A1E5421E-F3A2-4DA3-B3DB-9E529EC0B5BE}"/>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53" name="Rectangle 55">
              <a:extLst>
                <a:ext uri="{FF2B5EF4-FFF2-40B4-BE49-F238E27FC236}">
                  <a16:creationId xmlns:a16="http://schemas.microsoft.com/office/drawing/2014/main" id="{59CCBF07-FD48-4480-AC26-21BC02F65F29}"/>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54" name="Rectangle 56">
              <a:extLst>
                <a:ext uri="{FF2B5EF4-FFF2-40B4-BE49-F238E27FC236}">
                  <a16:creationId xmlns:a16="http://schemas.microsoft.com/office/drawing/2014/main" id="{652F3BD2-59D3-4E49-BECC-5BA60C38FB64}"/>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55" name="Rectangle 57">
              <a:extLst>
                <a:ext uri="{FF2B5EF4-FFF2-40B4-BE49-F238E27FC236}">
                  <a16:creationId xmlns:a16="http://schemas.microsoft.com/office/drawing/2014/main" id="{CB41DD4D-D929-41AD-A305-6E6098A1D587}"/>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6" name="Rectangle 58">
              <a:extLst>
                <a:ext uri="{FF2B5EF4-FFF2-40B4-BE49-F238E27FC236}">
                  <a16:creationId xmlns:a16="http://schemas.microsoft.com/office/drawing/2014/main" id="{94363C2C-540B-4E1E-B678-8A13B0FE6364}"/>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7" name="Rectangle 59">
              <a:extLst>
                <a:ext uri="{FF2B5EF4-FFF2-40B4-BE49-F238E27FC236}">
                  <a16:creationId xmlns:a16="http://schemas.microsoft.com/office/drawing/2014/main" id="{4AFB7FD4-D9DC-4FC7-A15D-E4A9B96DC179}"/>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8" name="Rectangle 60">
              <a:extLst>
                <a:ext uri="{FF2B5EF4-FFF2-40B4-BE49-F238E27FC236}">
                  <a16:creationId xmlns:a16="http://schemas.microsoft.com/office/drawing/2014/main" id="{7C9521D9-D953-4198-A0BC-DF6C891A4A18}"/>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9" name="Rectangle 61">
              <a:extLst>
                <a:ext uri="{FF2B5EF4-FFF2-40B4-BE49-F238E27FC236}">
                  <a16:creationId xmlns:a16="http://schemas.microsoft.com/office/drawing/2014/main" id="{1347C972-B290-45D2-BA68-E1A0E81CA4ED}"/>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0" name="Rectangle 62">
              <a:extLst>
                <a:ext uri="{FF2B5EF4-FFF2-40B4-BE49-F238E27FC236}">
                  <a16:creationId xmlns:a16="http://schemas.microsoft.com/office/drawing/2014/main" id="{47E98FE1-4929-4C6F-A6FE-FDB80615D13C}"/>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1" name="Rectangle 63">
              <a:extLst>
                <a:ext uri="{FF2B5EF4-FFF2-40B4-BE49-F238E27FC236}">
                  <a16:creationId xmlns:a16="http://schemas.microsoft.com/office/drawing/2014/main" id="{E1F6228B-D7A3-49D6-AC49-33FAAE481272}"/>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2" name="Rectangle 64">
              <a:extLst>
                <a:ext uri="{FF2B5EF4-FFF2-40B4-BE49-F238E27FC236}">
                  <a16:creationId xmlns:a16="http://schemas.microsoft.com/office/drawing/2014/main" id="{1E926BC3-AAE7-4B63-9FEB-3F855039D554}"/>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3" name="Rectangle 65">
              <a:extLst>
                <a:ext uri="{FF2B5EF4-FFF2-40B4-BE49-F238E27FC236}">
                  <a16:creationId xmlns:a16="http://schemas.microsoft.com/office/drawing/2014/main" id="{C5DB3D86-7CFC-42A5-8BA1-7D2789C25B45}"/>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164" name="Multiplication Sign 163">
            <a:extLst>
              <a:ext uri="{FF2B5EF4-FFF2-40B4-BE49-F238E27FC236}">
                <a16:creationId xmlns:a16="http://schemas.microsoft.com/office/drawing/2014/main" id="{E3FF496C-3026-4C4F-A8F9-095DADD7CA50}"/>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65" name="Multiplication Sign 164">
            <a:extLst>
              <a:ext uri="{FF2B5EF4-FFF2-40B4-BE49-F238E27FC236}">
                <a16:creationId xmlns:a16="http://schemas.microsoft.com/office/drawing/2014/main" id="{4D429FE2-FAC7-49C0-8E34-98F95F65A9DE}"/>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66" name="Multiplication Sign 165">
            <a:extLst>
              <a:ext uri="{FF2B5EF4-FFF2-40B4-BE49-F238E27FC236}">
                <a16:creationId xmlns:a16="http://schemas.microsoft.com/office/drawing/2014/main" id="{6BDB1A8C-7797-42A5-88B1-442EF5FF2021}"/>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167" name="Group 166">
            <a:extLst>
              <a:ext uri="{FF2B5EF4-FFF2-40B4-BE49-F238E27FC236}">
                <a16:creationId xmlns:a16="http://schemas.microsoft.com/office/drawing/2014/main" id="{008C9FB5-EB4B-49B9-BC65-C0E434F06BBF}"/>
              </a:ext>
            </a:extLst>
          </p:cNvPr>
          <p:cNvGrpSpPr/>
          <p:nvPr userDrawn="1"/>
        </p:nvGrpSpPr>
        <p:grpSpPr bwMode="gray">
          <a:xfrm>
            <a:off x="3132278" y="2298246"/>
            <a:ext cx="718204" cy="544549"/>
            <a:chOff x="3132278" y="2298246"/>
            <a:chExt cx="718204" cy="544549"/>
          </a:xfrm>
        </p:grpSpPr>
        <p:sp>
          <p:nvSpPr>
            <p:cNvPr id="168" name="Freeform: Shape 167">
              <a:extLst>
                <a:ext uri="{FF2B5EF4-FFF2-40B4-BE49-F238E27FC236}">
                  <a16:creationId xmlns:a16="http://schemas.microsoft.com/office/drawing/2014/main" id="{FB9BC4FA-E7C7-429A-A67B-6C21A94FD3F9}"/>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69" name="Freeform: Shape 168">
              <a:extLst>
                <a:ext uri="{FF2B5EF4-FFF2-40B4-BE49-F238E27FC236}">
                  <a16:creationId xmlns:a16="http://schemas.microsoft.com/office/drawing/2014/main" id="{E39B503C-619A-412A-BB0B-5920477E4A7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0" name="Freeform: Shape 169">
              <a:extLst>
                <a:ext uri="{FF2B5EF4-FFF2-40B4-BE49-F238E27FC236}">
                  <a16:creationId xmlns:a16="http://schemas.microsoft.com/office/drawing/2014/main" id="{FB7EB8DF-6B7A-4D3F-B0CC-4E1EC20E83C3}"/>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1" name="Freeform: Shape 170">
              <a:extLst>
                <a:ext uri="{FF2B5EF4-FFF2-40B4-BE49-F238E27FC236}">
                  <a16:creationId xmlns:a16="http://schemas.microsoft.com/office/drawing/2014/main" id="{806488CD-53B5-4E1A-A95E-1C5832F88685}"/>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2" name="Freeform: Shape 171">
              <a:extLst>
                <a:ext uri="{FF2B5EF4-FFF2-40B4-BE49-F238E27FC236}">
                  <a16:creationId xmlns:a16="http://schemas.microsoft.com/office/drawing/2014/main" id="{27E1E0FC-936A-42B8-9502-418FD212CC08}"/>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3" name="Freeform: Shape 172">
              <a:extLst>
                <a:ext uri="{FF2B5EF4-FFF2-40B4-BE49-F238E27FC236}">
                  <a16:creationId xmlns:a16="http://schemas.microsoft.com/office/drawing/2014/main" id="{938B858E-7D58-4AD2-8860-3B358BA48E52}"/>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4" name="Freeform: Shape 173">
              <a:extLst>
                <a:ext uri="{FF2B5EF4-FFF2-40B4-BE49-F238E27FC236}">
                  <a16:creationId xmlns:a16="http://schemas.microsoft.com/office/drawing/2014/main" id="{137CABF8-AD46-4ED7-A8C9-42DE0E1B91A7}"/>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5" name="Freeform: Shape 174">
              <a:extLst>
                <a:ext uri="{FF2B5EF4-FFF2-40B4-BE49-F238E27FC236}">
                  <a16:creationId xmlns:a16="http://schemas.microsoft.com/office/drawing/2014/main" id="{73989660-88FF-4342-9ECD-94ADEE66360E}"/>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6" name="Freeform: Shape 175">
              <a:extLst>
                <a:ext uri="{FF2B5EF4-FFF2-40B4-BE49-F238E27FC236}">
                  <a16:creationId xmlns:a16="http://schemas.microsoft.com/office/drawing/2014/main" id="{F766A083-C4FB-40CD-BBB2-DEBA9D55F3CF}"/>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7" name="Freeform: Shape 176">
              <a:extLst>
                <a:ext uri="{FF2B5EF4-FFF2-40B4-BE49-F238E27FC236}">
                  <a16:creationId xmlns:a16="http://schemas.microsoft.com/office/drawing/2014/main" id="{AB7D3BFF-0826-434C-A576-A8371632EAE9}"/>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8" name="Freeform: Shape 177">
              <a:extLst>
                <a:ext uri="{FF2B5EF4-FFF2-40B4-BE49-F238E27FC236}">
                  <a16:creationId xmlns:a16="http://schemas.microsoft.com/office/drawing/2014/main" id="{BDE382B5-1543-4138-AA5B-9F702D7D1A98}"/>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9" name="Freeform: Shape 178">
              <a:extLst>
                <a:ext uri="{FF2B5EF4-FFF2-40B4-BE49-F238E27FC236}">
                  <a16:creationId xmlns:a16="http://schemas.microsoft.com/office/drawing/2014/main" id="{90F061E6-F80F-4710-90BC-F6AC528D9402}"/>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80" name="Freeform: Shape 179">
              <a:extLst>
                <a:ext uri="{FF2B5EF4-FFF2-40B4-BE49-F238E27FC236}">
                  <a16:creationId xmlns:a16="http://schemas.microsoft.com/office/drawing/2014/main" id="{622B768B-0EDA-4DA8-86FE-1D36A74A97D2}"/>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81" name="Freeform: Shape 180">
              <a:extLst>
                <a:ext uri="{FF2B5EF4-FFF2-40B4-BE49-F238E27FC236}">
                  <a16:creationId xmlns:a16="http://schemas.microsoft.com/office/drawing/2014/main" id="{1DF97FEB-6015-42C0-8D4C-086FC57F34F9}"/>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82" name="Freeform: Shape 181">
              <a:extLst>
                <a:ext uri="{FF2B5EF4-FFF2-40B4-BE49-F238E27FC236}">
                  <a16:creationId xmlns:a16="http://schemas.microsoft.com/office/drawing/2014/main" id="{F2D3AD32-8F8A-44BE-96AD-513AC29B4A2C}"/>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7845851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4" name="Text Box 3">
            <a:extLst>
              <a:ext uri="{FF2B5EF4-FFF2-40B4-BE49-F238E27FC236}">
                <a16:creationId xmlns:a16="http://schemas.microsoft.com/office/drawing/2014/main" id="{BFC991F2-C198-4DFA-A3DD-837B92B6FC2C}"/>
              </a:ext>
            </a:extLst>
          </p:cNvPr>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7ED08473-B41D-46AF-863E-DC60ABC3EEEF}"/>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7" name="Text Box 3">
            <a:extLst>
              <a:ext uri="{FF2B5EF4-FFF2-40B4-BE49-F238E27FC236}">
                <a16:creationId xmlns:a16="http://schemas.microsoft.com/office/drawing/2014/main" id="{88BB7400-762B-4616-A88F-C78A743ED5D7}"/>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descr="Microsoft logo white text version">
            <a:extLst>
              <a:ext uri="{FF2B5EF4-FFF2-40B4-BE49-F238E27FC236}">
                <a16:creationId xmlns:a16="http://schemas.microsoft.com/office/drawing/2014/main" id="{ACC80F05-E83D-453E-B6F1-2FC07AB08AF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468742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954638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9856953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39760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cSld name="1_Title Slide Photo Layout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9305" y="2084187"/>
            <a:ext cx="7171337" cy="1793090"/>
          </a:xfrm>
          <a:noFill/>
        </p:spPr>
        <p:txBody>
          <a:bodyPr lIns="0" tIns="91440" rIns="146304" bIns="91440" anchor="b" anchorCtr="0"/>
          <a:lstStyle>
            <a:lvl1pPr marL="0" indent="0">
              <a:defRPr sz="4800" spc="-74" baseline="0">
                <a:solidFill>
                  <a:schemeClr val="bg1"/>
                </a:solidFill>
              </a:defRPr>
            </a:lvl1pPr>
          </a:lstStyle>
          <a:p>
            <a:r>
              <a:rPr lang="en-US"/>
              <a:t>Presentation title</a:t>
            </a:r>
          </a:p>
        </p:txBody>
      </p:sp>
      <p:sp>
        <p:nvSpPr>
          <p:cNvPr id="7" name="Text Placeholder 4"/>
          <p:cNvSpPr>
            <a:spLocks noGrp="1"/>
          </p:cNvSpPr>
          <p:nvPr>
            <p:ph type="body" sz="quarter" idx="12" hasCustomPrompt="1"/>
          </p:nvPr>
        </p:nvSpPr>
        <p:spPr>
          <a:xfrm>
            <a:off x="269305" y="3878574"/>
            <a:ext cx="7171337" cy="1792326"/>
          </a:xfrm>
          <a:noFill/>
        </p:spPr>
        <p:txBody>
          <a:bodyPr lIns="0" tIns="109728" rIns="146304" bIns="109728">
            <a:noAutofit/>
          </a:bodyPr>
          <a:lstStyle>
            <a:lvl1pPr marL="0" indent="0">
              <a:spcBef>
                <a:spcPts val="0"/>
              </a:spcBef>
              <a:buNone/>
              <a:defRPr sz="2400" spc="0" baseline="0">
                <a:solidFill>
                  <a:schemeClr val="bg1"/>
                </a:solidFill>
                <a:latin typeface="+mj-lt"/>
              </a:defRPr>
            </a:lvl1pPr>
          </a:lstStyle>
          <a:p>
            <a:pPr lvl="0"/>
            <a:r>
              <a:rPr lang="en-US"/>
              <a:t>Speaker Name</a:t>
            </a:r>
          </a:p>
          <a:p>
            <a:pPr lvl="0"/>
            <a:r>
              <a:rPr lang="en-US"/>
              <a:t>Title</a:t>
            </a:r>
          </a:p>
          <a:p>
            <a:pPr lvl="0"/>
            <a:r>
              <a:rPr lang="en-US"/>
              <a:t>Microsoft</a:t>
            </a:r>
          </a:p>
        </p:txBody>
      </p:sp>
    </p:spTree>
    <p:extLst>
      <p:ext uri="{BB962C8B-B14F-4D97-AF65-F5344CB8AC3E}">
        <p14:creationId xmlns:p14="http://schemas.microsoft.com/office/powerpoint/2010/main" val="1611465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71.xml><?xml version="1.0" encoding="utf-8"?>
<p:sldLayout xmlns:a="http://schemas.openxmlformats.org/drawingml/2006/main" xmlns:r="http://schemas.openxmlformats.org/officeDocument/2006/relationships" xmlns:p="http://schemas.openxmlformats.org/presentationml/2006/main">
  <p:cSld name="6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457777853"/>
      </p:ext>
    </p:extLst>
  </p:cSld>
  <p:clrMapOvr>
    <a:masterClrMapping/>
  </p:clrMapOvr>
  <p:transition>
    <p:fade/>
  </p:transition>
  <p:hf sldNum="0" hdr="0" ftr="0" dt="0"/>
</p:sldLayout>
</file>

<file path=ppt/slideLayouts/slideLayout172.xml><?xml version="1.0" encoding="utf-8"?>
<p:sldLayout xmlns:a="http://schemas.openxmlformats.org/drawingml/2006/main" xmlns:r="http://schemas.openxmlformats.org/officeDocument/2006/relationships" xmlns:p="http://schemas.openxmlformats.org/presentationml/2006/main">
  <p:cSld name="1_Team Leader 1">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25" hasCustomPrompt="1"/>
          </p:nvPr>
        </p:nvSpPr>
        <p:spPr>
          <a:xfrm>
            <a:off x="293688" y="292100"/>
            <a:ext cx="11604625" cy="3556569"/>
          </a:xfrm>
          <a:pattFill prst="pct5">
            <a:fgClr>
              <a:schemeClr val="accent3"/>
            </a:fgClr>
            <a:bgClr>
              <a:schemeClr val="bg1"/>
            </a:bgClr>
          </a:pattFill>
          <a:ln>
            <a:noFill/>
          </a:ln>
        </p:spPr>
        <p:txBody>
          <a:bodyPr lIns="360000" tIns="360000" rIns="360000" bIns="360000">
            <a:normAutofit/>
          </a:bodyPr>
          <a:lstStyle>
            <a:lvl1pPr algn="ctr">
              <a:defRPr sz="1001" b="1" i="0" cap="none" spc="0" baseline="0">
                <a:solidFill>
                  <a:schemeClr val="accent6"/>
                </a:solidFill>
                <a:latin typeface="+mn-lt"/>
                <a:ea typeface="Muli" charset="0"/>
                <a:cs typeface="Muli" charset="0"/>
              </a:defRPr>
            </a:lvl1pPr>
          </a:lstStyle>
          <a:p>
            <a:r>
              <a:rPr lang="en-US" dirty="0"/>
              <a:t>Image</a:t>
            </a:r>
          </a:p>
          <a:p>
            <a:endParaRPr lang="en-US" dirty="0"/>
          </a:p>
        </p:txBody>
      </p:sp>
      <p:sp>
        <p:nvSpPr>
          <p:cNvPr id="3" name="Title 2">
            <a:extLst>
              <a:ext uri="{FF2B5EF4-FFF2-40B4-BE49-F238E27FC236}">
                <a16:creationId xmlns:a16="http://schemas.microsoft.com/office/drawing/2014/main" id="{03804824-1921-46B6-BFF8-2EF1AD046A54}"/>
              </a:ext>
            </a:extLst>
          </p:cNvPr>
          <p:cNvSpPr>
            <a:spLocks noGrp="1"/>
          </p:cNvSpPr>
          <p:nvPr>
            <p:ph type="title"/>
          </p:nvPr>
        </p:nvSpPr>
        <p:spPr>
          <a:xfrm>
            <a:off x="586740" y="4313017"/>
            <a:ext cx="5936890" cy="125527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716795061"/>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4_Company History 1">
    <p:spTree>
      <p:nvGrpSpPr>
        <p:cNvPr id="1" name=""/>
        <p:cNvGrpSpPr/>
        <p:nvPr/>
      </p:nvGrpSpPr>
      <p:grpSpPr>
        <a:xfrm>
          <a:off x="0" y="0"/>
          <a:ext cx="0" cy="0"/>
          <a:chOff x="0" y="0"/>
          <a:chExt cx="0" cy="0"/>
        </a:xfrm>
      </p:grpSpPr>
      <p:sp>
        <p:nvSpPr>
          <p:cNvPr id="12" name="Rectangle 11"/>
          <p:cNvSpPr>
            <a:spLocks/>
          </p:cNvSpPr>
          <p:nvPr/>
        </p:nvSpPr>
        <p:spPr>
          <a:xfrm>
            <a:off x="9910489" y="4173844"/>
            <a:ext cx="2281511" cy="26841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584200" y="2077958"/>
            <a:ext cx="5209836" cy="430887"/>
          </a:xfrm>
        </p:spPr>
        <p:txBody>
          <a:bodyPr anchor="b"/>
          <a:lstStyle>
            <a:lvl1pPr algn="l">
              <a:defRPr sz="2800">
                <a:solidFill>
                  <a:schemeClr val="accent1"/>
                </a:solidFill>
              </a:defRPr>
            </a:lvl1pPr>
          </a:lstStyle>
          <a:p>
            <a:r>
              <a:rPr lang="en-US"/>
              <a:t>Click to edit Master title style</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584200" y="2614892"/>
            <a:ext cx="5215659" cy="600164"/>
          </a:xfrm>
        </p:spPr>
        <p:txBody>
          <a:bodyPr/>
          <a:lstStyle>
            <a:lvl1pPr marL="0" indent="0">
              <a:spcBef>
                <a:spcPts val="600"/>
              </a:spcBef>
              <a:spcAft>
                <a:spcPts val="600"/>
              </a:spcAft>
              <a:buFont typeface="Arial" panose="020B0604020202020204" pitchFamily="34" charset="0"/>
              <a:buNone/>
              <a:defRPr sz="1400">
                <a:solidFill>
                  <a:schemeClr val="tx2"/>
                </a:solidFill>
              </a:defRPr>
            </a:lvl1pPr>
            <a:lvl2pPr marL="0" indent="0">
              <a:spcBef>
                <a:spcPts val="0"/>
              </a:spcBef>
              <a:buFont typeface="Arial" panose="020B0604020202020204" pitchFamily="34" charset="0"/>
              <a:buNone/>
              <a:defRPr sz="20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
        <p:nvSpPr>
          <p:cNvPr id="8" name="Text Placeholder 13">
            <a:extLst>
              <a:ext uri="{FF2B5EF4-FFF2-40B4-BE49-F238E27FC236}">
                <a16:creationId xmlns:a16="http://schemas.microsoft.com/office/drawing/2014/main" id="{6792E897-0025-40CA-8870-AC58895FDA0E}"/>
              </a:ext>
            </a:extLst>
          </p:cNvPr>
          <p:cNvSpPr>
            <a:spLocks noGrp="1"/>
          </p:cNvSpPr>
          <p:nvPr>
            <p:ph type="body" sz="quarter" idx="11"/>
          </p:nvPr>
        </p:nvSpPr>
        <p:spPr>
          <a:xfrm>
            <a:off x="0" y="573620"/>
            <a:ext cx="6264322" cy="759880"/>
          </a:xfrm>
          <a:solidFill>
            <a:schemeClr val="accent1"/>
          </a:solidFill>
        </p:spPr>
        <p:txBody>
          <a:bodyPr wrap="none" lIns="45720" tIns="45720" rIns="45720" bIns="45720" anchor="ctr">
            <a:noAutofit/>
          </a:bodyPr>
          <a:lstStyle>
            <a:lvl1pPr marL="511175" indent="0">
              <a:spcBef>
                <a:spcPts val="600"/>
              </a:spcBef>
              <a:buFont typeface="Arial" panose="020B0604020202020204" pitchFamily="34" charset="0"/>
              <a:buNone/>
              <a:defRPr sz="28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
        <p:nvSpPr>
          <p:cNvPr id="2" name="Rectangle 1">
            <a:extLst>
              <a:ext uri="{FF2B5EF4-FFF2-40B4-BE49-F238E27FC236}">
                <a16:creationId xmlns:a16="http://schemas.microsoft.com/office/drawing/2014/main" id="{F88134B9-5097-4FAD-8319-91ED71F0E18C}"/>
              </a:ext>
            </a:extLst>
          </p:cNvPr>
          <p:cNvSpPr/>
          <p:nvPr/>
        </p:nvSpPr>
        <p:spPr bwMode="auto">
          <a:xfrm>
            <a:off x="6392143" y="208231"/>
            <a:ext cx="5617649" cy="6427960"/>
          </a:xfrm>
          <a:prstGeom prst="rect">
            <a:avLst/>
          </a:prstGeom>
          <a:solidFill>
            <a:schemeClr val="bg1">
              <a:lumMod val="95000"/>
            </a:scheme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R="0" lvl="0" indent="0" algn="ctr" defTabSz="932472"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9" name="TextBox 8">
            <a:extLst>
              <a:ext uri="{FF2B5EF4-FFF2-40B4-BE49-F238E27FC236}">
                <a16:creationId xmlns:a16="http://schemas.microsoft.com/office/drawing/2014/main" id="{F06856B7-DAC4-4C79-8912-243586D20902}"/>
              </a:ext>
            </a:extLst>
          </p:cNvPr>
          <p:cNvSpPr txBox="1"/>
          <p:nvPr/>
        </p:nvSpPr>
        <p:spPr>
          <a:xfrm>
            <a:off x="751980" y="-306260"/>
            <a:ext cx="1916743" cy="270843"/>
          </a:xfrm>
          <a:prstGeom prst="rect">
            <a:avLst/>
          </a:prstGeom>
          <a:solidFill>
            <a:schemeClr val="accent3"/>
          </a:solidFill>
        </p:spPr>
        <p:txBody>
          <a:bodyPr wrap="none" lIns="45720" tIns="27432" rIns="45720" bIns="27432" rtlCol="0">
            <a:spAutoFit/>
          </a:bodyPr>
          <a:lstStyle>
            <a:defPPr>
              <a:defRPr lang="en-US"/>
            </a:defPPr>
            <a:lvl1pPr marR="0" lvl="0" indent="0" algn="ctr" fontAlgn="auto">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LnTx/>
                <a:uFillTx/>
                <a:latin typeface="Segoe UI"/>
              </a:defRPr>
            </a:lvl1pPr>
          </a:lstStyle>
          <a:p>
            <a:r>
              <a:rPr lang="en-US"/>
              <a:t>Limited GA by early Q4</a:t>
            </a:r>
          </a:p>
        </p:txBody>
      </p:sp>
    </p:spTree>
    <p:extLst>
      <p:ext uri="{BB962C8B-B14F-4D97-AF65-F5344CB8AC3E}">
        <p14:creationId xmlns:p14="http://schemas.microsoft.com/office/powerpoint/2010/main" val="715820151"/>
      </p:ext>
    </p:extLst>
  </p:cSld>
  <p:clrMapOvr>
    <a:masterClrMapping/>
  </p:clrMapOvr>
  <p:hf sldNum="0" hdr="0" ftr="0" dt="0"/>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319151085"/>
      </p:ext>
    </p:extLst>
  </p:cSld>
  <p:clrMapOvr>
    <a:masterClrMapping/>
  </p:clrMapOvr>
  <p:transition>
    <p:fade/>
  </p:transition>
  <p:hf sldNum="0" hdr="0" ftr="0" dt="0"/>
</p:sldLayout>
</file>

<file path=ppt/slideLayouts/slideLayout175.xml><?xml version="1.0" encoding="utf-8"?>
<p:sldLayout xmlns:a="http://schemas.openxmlformats.org/drawingml/2006/main" xmlns:r="http://schemas.openxmlformats.org/officeDocument/2006/relationships" xmlns:p="http://schemas.openxmlformats.org/presentationml/2006/main">
  <p:cSld name="8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84200" y="949643"/>
            <a:ext cx="11018838" cy="307777"/>
          </a:xfrm>
        </p:spPr>
        <p:txBody>
          <a:bodyPr/>
          <a:lstStyle>
            <a:lvl1pPr algn="l">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3819143329"/>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2_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875002"/>
            <a:ext cx="4161981" cy="1107996"/>
          </a:xfrm>
        </p:spPr>
        <p:txBody>
          <a:bodyPr wrap="square" rIns="0" anchor="b">
            <a:spAutoFit/>
          </a:bodyPr>
          <a:lstStyle>
            <a:lvl1pPr algn="l">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6" name="TextBox 7">
            <a:extLst>
              <a:ext uri="{FF2B5EF4-FFF2-40B4-BE49-F238E27FC236}">
                <a16:creationId xmlns:a16="http://schemas.microsoft.com/office/drawing/2014/main" id="{E89C1FB2-6B75-46E5-9AA1-5BE3945FCA2E}"/>
              </a:ext>
            </a:extLst>
          </p:cNvPr>
          <p:cNvSpPr txBox="1"/>
          <p:nvPr/>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87726447"/>
      </p:ext>
    </p:extLst>
  </p:cSld>
  <p:clrMapOvr>
    <a:masterClrMapping/>
  </p:clrMapOvr>
  <p:transition>
    <p:fade/>
  </p:transition>
  <p:hf sldNum="0" hdr="0" ftr="0" dt="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cSld name="1_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gn="l">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6" name="TextBox 7">
            <a:extLst>
              <a:ext uri="{FF2B5EF4-FFF2-40B4-BE49-F238E27FC236}">
                <a16:creationId xmlns:a16="http://schemas.microsoft.com/office/drawing/2014/main" id="{E89C1FB2-6B75-46E5-9AA1-5BE3945FCA2E}"/>
              </a:ext>
            </a:extLst>
          </p:cNvPr>
          <p:cNvSpPr txBox="1"/>
          <p:nvPr/>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07939554"/>
      </p:ext>
    </p:extLst>
  </p:cSld>
  <p:clrMapOvr>
    <a:masterClrMapping/>
  </p:clrMapOvr>
  <p:transition>
    <p:fade/>
  </p:transition>
  <p:hf sldNum="0" hdr="0" ftr="0" dt="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cSld name="1_Company History 1">
    <p:spTree>
      <p:nvGrpSpPr>
        <p:cNvPr id="1" name=""/>
        <p:cNvGrpSpPr/>
        <p:nvPr/>
      </p:nvGrpSpPr>
      <p:grpSpPr>
        <a:xfrm>
          <a:off x="0" y="0"/>
          <a:ext cx="0" cy="0"/>
          <a:chOff x="0" y="0"/>
          <a:chExt cx="0" cy="0"/>
        </a:xfrm>
      </p:grpSpPr>
      <p:sp>
        <p:nvSpPr>
          <p:cNvPr id="12" name="Rectangle 11"/>
          <p:cNvSpPr>
            <a:spLocks/>
          </p:cNvSpPr>
          <p:nvPr/>
        </p:nvSpPr>
        <p:spPr>
          <a:xfrm>
            <a:off x="9910489" y="4173845"/>
            <a:ext cx="2281511" cy="26841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584200" y="2077958"/>
            <a:ext cx="5209836" cy="430887"/>
          </a:xfrm>
        </p:spPr>
        <p:txBody>
          <a:bodyPr anchor="b"/>
          <a:lstStyle>
            <a:lvl1pPr algn="l">
              <a:defRPr sz="2800">
                <a:solidFill>
                  <a:schemeClr val="accent1"/>
                </a:solidFill>
              </a:defRPr>
            </a:lvl1pPr>
          </a:lstStyle>
          <a:p>
            <a:r>
              <a:rPr lang="en-US"/>
              <a:t>Click to edit Master title style</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584200" y="2614893"/>
            <a:ext cx="5215659" cy="477054"/>
          </a:xfrm>
        </p:spPr>
        <p:txBody>
          <a:bodyPr/>
          <a:lstStyle>
            <a:lvl1pPr marL="0" indent="0">
              <a:spcBef>
                <a:spcPts val="600"/>
              </a:spcBef>
              <a:spcAft>
                <a:spcPts val="600"/>
              </a:spcAft>
              <a:buFont typeface="Arial" panose="020B0604020202020204" pitchFamily="34" charset="0"/>
              <a:buNone/>
              <a:defRPr sz="1400">
                <a:solidFill>
                  <a:schemeClr val="tx2"/>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
        <p:nvSpPr>
          <p:cNvPr id="8" name="Text Placeholder 13">
            <a:extLst>
              <a:ext uri="{FF2B5EF4-FFF2-40B4-BE49-F238E27FC236}">
                <a16:creationId xmlns:a16="http://schemas.microsoft.com/office/drawing/2014/main" id="{6792E897-0025-40CA-8870-AC58895FDA0E}"/>
              </a:ext>
            </a:extLst>
          </p:cNvPr>
          <p:cNvSpPr>
            <a:spLocks noGrp="1"/>
          </p:cNvSpPr>
          <p:nvPr>
            <p:ph type="body" sz="quarter" idx="11"/>
          </p:nvPr>
        </p:nvSpPr>
        <p:spPr>
          <a:xfrm>
            <a:off x="0" y="573620"/>
            <a:ext cx="8665828" cy="759880"/>
          </a:xfrm>
          <a:solidFill>
            <a:schemeClr val="accent1"/>
          </a:solidFill>
        </p:spPr>
        <p:txBody>
          <a:bodyPr wrap="none" lIns="45720" tIns="45720" rIns="45720" bIns="45720" anchor="ctr">
            <a:noAutofit/>
          </a:bodyPr>
          <a:lstStyle>
            <a:lvl1pPr marL="511175" indent="0">
              <a:spcBef>
                <a:spcPts val="600"/>
              </a:spcBef>
              <a:buFont typeface="Arial" panose="020B0604020202020204" pitchFamily="34" charset="0"/>
              <a:buNone/>
              <a:defRPr sz="28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
        <p:nvSpPr>
          <p:cNvPr id="2" name="Rectangle 1">
            <a:extLst>
              <a:ext uri="{FF2B5EF4-FFF2-40B4-BE49-F238E27FC236}">
                <a16:creationId xmlns:a16="http://schemas.microsoft.com/office/drawing/2014/main" id="{F88134B9-5097-4FAD-8319-91ED71F0E18C}"/>
              </a:ext>
            </a:extLst>
          </p:cNvPr>
          <p:cNvSpPr/>
          <p:nvPr/>
        </p:nvSpPr>
        <p:spPr bwMode="auto">
          <a:xfrm>
            <a:off x="6466064" y="292099"/>
            <a:ext cx="5432249" cy="6272213"/>
          </a:xfrm>
          <a:prstGeom prst="rect">
            <a:avLst/>
          </a:prstGeom>
          <a:solidFill>
            <a:schemeClr val="bg1">
              <a:lumMod val="95000"/>
            </a:scheme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R="0" lvl="0" indent="0" algn="ctr" defTabSz="932472"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9" name="TextBox 8">
            <a:extLst>
              <a:ext uri="{FF2B5EF4-FFF2-40B4-BE49-F238E27FC236}">
                <a16:creationId xmlns:a16="http://schemas.microsoft.com/office/drawing/2014/main" id="{F06856B7-DAC4-4C79-8912-243586D20902}"/>
              </a:ext>
            </a:extLst>
          </p:cNvPr>
          <p:cNvSpPr txBox="1"/>
          <p:nvPr/>
        </p:nvSpPr>
        <p:spPr>
          <a:xfrm>
            <a:off x="751980" y="-306260"/>
            <a:ext cx="1916743" cy="270843"/>
          </a:xfrm>
          <a:prstGeom prst="rect">
            <a:avLst/>
          </a:prstGeom>
          <a:solidFill>
            <a:schemeClr val="accent3"/>
          </a:solidFill>
        </p:spPr>
        <p:txBody>
          <a:bodyPr wrap="none" lIns="45720" tIns="27432" rIns="45720" bIns="27432" rtlCol="0">
            <a:spAutoFit/>
          </a:bodyPr>
          <a:lstStyle>
            <a:defPPr>
              <a:defRPr lang="en-US"/>
            </a:defPPr>
            <a:lvl1pPr marR="0" lvl="0" indent="0" algn="ctr" fontAlgn="auto">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LnTx/>
                <a:uFillTx/>
                <a:latin typeface="Segoe UI"/>
              </a:defRPr>
            </a:lvl1pPr>
          </a:lstStyle>
          <a:p>
            <a:r>
              <a:rPr lang="en-US"/>
              <a:t>Limited GA by early Q4</a:t>
            </a:r>
          </a:p>
        </p:txBody>
      </p:sp>
      <p:sp>
        <p:nvSpPr>
          <p:cNvPr id="10" name="Text Placeholder 13">
            <a:extLst>
              <a:ext uri="{FF2B5EF4-FFF2-40B4-BE49-F238E27FC236}">
                <a16:creationId xmlns:a16="http://schemas.microsoft.com/office/drawing/2014/main" id="{92A151D5-27B9-46E2-8EE1-DD547AEA9293}"/>
              </a:ext>
            </a:extLst>
          </p:cNvPr>
          <p:cNvSpPr>
            <a:spLocks noGrp="1"/>
          </p:cNvSpPr>
          <p:nvPr>
            <p:ph type="body" sz="quarter" idx="12"/>
          </p:nvPr>
        </p:nvSpPr>
        <p:spPr>
          <a:xfrm>
            <a:off x="584199" y="1719462"/>
            <a:ext cx="1999609" cy="252447"/>
          </a:xfrm>
          <a:solidFill>
            <a:schemeClr val="accent3"/>
          </a:solidFill>
        </p:spPr>
        <p:txBody>
          <a:bodyPr wrap="none" lIns="45720" tIns="9144" rIns="45720" bIns="9144"/>
          <a:lstStyle>
            <a:lvl1pPr marL="0" indent="0">
              <a:spcBef>
                <a:spcPts val="600"/>
              </a:spcBef>
              <a:buFont typeface="Arial" panose="020B0604020202020204" pitchFamily="34" charset="0"/>
              <a:buNone/>
              <a:defRPr sz="14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Tree>
    <p:extLst>
      <p:ext uri="{BB962C8B-B14F-4D97-AF65-F5344CB8AC3E}">
        <p14:creationId xmlns:p14="http://schemas.microsoft.com/office/powerpoint/2010/main" val="3835076514"/>
      </p:ext>
    </p:extLst>
  </p:cSld>
  <p:clrMapOvr>
    <a:masterClrMapping/>
  </p:clrMapOvr>
  <p:hf sldNum="0" hdr="0" ftr="0" dt="0"/>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217424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131227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932945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19755885"/>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white">
          <a:xfrm>
            <a:off x="584202" y="585790"/>
            <a:ext cx="1366245" cy="292608"/>
          </a:xfrm>
          <a:prstGeom prst="rect">
            <a:avLst/>
          </a:prstGeom>
        </p:spPr>
      </p:pic>
      <p:pic>
        <p:nvPicPr>
          <p:cNvPr id="5" name="Picture 4" descr="Microsoft Inspire event logo">
            <a:extLst>
              <a:ext uri="{FF2B5EF4-FFF2-40B4-BE49-F238E27FC236}">
                <a16:creationId xmlns:a16="http://schemas.microsoft.com/office/drawing/2014/main" id="{5075F494-EE98-49E1-963C-01F96E9051E3}"/>
              </a:ext>
            </a:extLst>
          </p:cNvPr>
          <p:cNvPicPr>
            <a:picLocks noChangeAspect="1"/>
          </p:cNvPicPr>
          <p:nvPr userDrawn="1"/>
        </p:nvPicPr>
        <p:blipFill>
          <a:blip r:embed="rId3"/>
          <a:stretch>
            <a:fillRect/>
          </a:stretch>
        </p:blipFill>
        <p:spPr>
          <a:xfrm>
            <a:off x="599442" y="2913428"/>
            <a:ext cx="2788943" cy="1408176"/>
          </a:xfrm>
          <a:prstGeom prst="rect">
            <a:avLst/>
          </a:prstGeom>
        </p:spPr>
      </p:pic>
      <p:pic>
        <p:nvPicPr>
          <p:cNvPr id="6" name="Picture 5">
            <a:extLst>
              <a:ext uri="{FF2B5EF4-FFF2-40B4-BE49-F238E27FC236}">
                <a16:creationId xmlns:a16="http://schemas.microsoft.com/office/drawing/2014/main" id="{0476A41B-A343-456C-84AD-A9DB8690EDEA}"/>
              </a:ext>
              <a:ext uri="{C183D7F6-B498-43B3-948B-1728B52AA6E4}">
                <adec:decorative xmlns:adec="http://schemas.microsoft.com/office/drawing/2017/decorative" val="1"/>
              </a:ext>
            </a:extLst>
          </p:cNvPr>
          <p:cNvPicPr>
            <a:picLocks noChangeAspect="1"/>
          </p:cNvPicPr>
          <p:nvPr userDrawn="1"/>
        </p:nvPicPr>
        <p:blipFill rotWithShape="1">
          <a:blip r:embed="rId4"/>
          <a:srcRect t="4112" r="7055" b="32576"/>
          <a:stretch/>
        </p:blipFill>
        <p:spPr>
          <a:xfrm>
            <a:off x="5479695" y="0"/>
            <a:ext cx="6712307" cy="6858000"/>
          </a:xfrm>
          <a:prstGeom prst="rect">
            <a:avLst/>
          </a:prstGeom>
        </p:spPr>
      </p:pic>
    </p:spTree>
    <p:extLst>
      <p:ext uri="{BB962C8B-B14F-4D97-AF65-F5344CB8AC3E}">
        <p14:creationId xmlns:p14="http://schemas.microsoft.com/office/powerpoint/2010/main" val="193518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D8699408-0936-41F4-8656-48EC35288DAB}"/>
              </a:ext>
            </a:extLst>
          </p:cNvPr>
          <p:cNvSpPr>
            <a:spLocks noGrp="1"/>
          </p:cNvSpPr>
          <p:nvPr>
            <p:ph type="body" sz="quarter" idx="13" hasCustomPrompt="1"/>
          </p:nvPr>
        </p:nvSpPr>
        <p:spPr>
          <a:xfrm>
            <a:off x="8408990" y="589607"/>
            <a:ext cx="3200400" cy="307804"/>
          </a:xfrm>
        </p:spPr>
        <p:txBody>
          <a:bodyPr lIns="0" tIns="0" rIns="0" bIns="0"/>
          <a:lstStyle>
            <a:lvl1pPr marL="0" indent="0" algn="r">
              <a:buNone/>
              <a:defRPr sz="2000">
                <a:latin typeface="+mn-lt"/>
              </a:defRPr>
            </a:lvl1pPr>
            <a:lvl2pPr marL="342768" indent="0">
              <a:buNone/>
              <a:defRPr sz="2000"/>
            </a:lvl2pPr>
            <a:lvl3pPr marL="571281" indent="0">
              <a:buNone/>
              <a:defRPr sz="2000"/>
            </a:lvl3pPr>
            <a:lvl4pPr marL="799792" indent="0">
              <a:buNone/>
              <a:defRPr sz="2000"/>
            </a:lvl4pPr>
            <a:lvl5pPr marL="1028304" indent="0">
              <a:buNone/>
              <a:defRPr sz="2000"/>
            </a:lvl5pPr>
          </a:lstStyle>
          <a:p>
            <a:pPr lvl="0"/>
            <a:r>
              <a:rPr lang="en-US"/>
              <a:t>Session code</a:t>
            </a:r>
          </a:p>
        </p:txBody>
      </p:sp>
    </p:spTree>
    <p:extLst>
      <p:ext uri="{BB962C8B-B14F-4D97-AF65-F5344CB8AC3E}">
        <p14:creationId xmlns:p14="http://schemas.microsoft.com/office/powerpoint/2010/main" val="8982955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7662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5677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0"/>
            <a:ext cx="5211763"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7265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mn-lt"/>
                <a:cs typeface="Segoe UI" panose="020B0502040204020203" pitchFamily="34" charset="0"/>
              </a:defRPr>
            </a:lvl1pPr>
            <a:lvl2pPr marL="255490" indent="0">
              <a:buFont typeface="Wingdings" panose="05000000000000000000" pitchFamily="2" charset="2"/>
              <a:buNone/>
              <a:defRPr sz="2000" b="0">
                <a:latin typeface="+mn-lt"/>
              </a:defRPr>
            </a:lvl2pPr>
            <a:lvl3pPr marL="450677" indent="0">
              <a:buFont typeface="Wingdings" panose="05000000000000000000" pitchFamily="2" charset="2"/>
              <a:buNone/>
              <a:tabLst/>
              <a:defRPr sz="1600" b="0">
                <a:latin typeface="+mn-lt"/>
              </a:defRPr>
            </a:lvl3pPr>
            <a:lvl4pPr marL="652212" indent="0">
              <a:buFont typeface="Wingdings" panose="05000000000000000000" pitchFamily="2" charset="2"/>
              <a:buNone/>
              <a:defRPr sz="1400" b="0">
                <a:latin typeface="+mn-lt"/>
              </a:defRPr>
            </a:lvl4pPr>
            <a:lvl5pPr marL="853747"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mn-lt"/>
                <a:cs typeface="Segoe UI" panose="020B0502040204020203" pitchFamily="34" charset="0"/>
              </a:defRPr>
            </a:lvl1pPr>
            <a:lvl2pPr marL="255490" indent="0">
              <a:buFont typeface="Wingdings" panose="05000000000000000000" pitchFamily="2" charset="2"/>
              <a:buNone/>
              <a:defRPr sz="2000" b="0">
                <a:latin typeface="+mn-lt"/>
              </a:defRPr>
            </a:lvl2pPr>
            <a:lvl3pPr marL="450677" indent="0">
              <a:buFont typeface="Wingdings" panose="05000000000000000000" pitchFamily="2" charset="2"/>
              <a:buNone/>
              <a:tabLst/>
              <a:defRPr sz="1600" b="0">
                <a:latin typeface="+mn-lt"/>
              </a:defRPr>
            </a:lvl3pPr>
            <a:lvl4pPr marL="652212" indent="0">
              <a:buFont typeface="Wingdings" panose="05000000000000000000" pitchFamily="2" charset="2"/>
              <a:buNone/>
              <a:defRPr sz="1400" b="0">
                <a:latin typeface="+mn-lt"/>
              </a:defRPr>
            </a:lvl4pPr>
            <a:lvl5pPr marL="853747"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56514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5265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194002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273574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80"/>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8" y="5166804"/>
            <a:ext cx="1401355" cy="1406545"/>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8"/>
            <a:ext cx="1406545" cy="1406545"/>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5914548" y="563894"/>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812602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3000">
          <p15:clr>
            <a:srgbClr val="5ACBF0"/>
          </p15:clr>
        </p15:guide>
        <p15:guide id="12" pos="3543">
          <p15:clr>
            <a:srgbClr val="A4A3A4"/>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4"/>
            <a:ext cx="4159950" cy="1108121"/>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8" y="5166804"/>
            <a:ext cx="1401355" cy="1406545"/>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8"/>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5914548" y="563894"/>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164459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5" y="2996527"/>
            <a:ext cx="4163125" cy="861803"/>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8" y="5166804"/>
            <a:ext cx="1401355" cy="1406545"/>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8"/>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5914548" y="563894"/>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54496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4"/>
            <a:ext cx="4159950" cy="110812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34947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088281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77398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42464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10337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20312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67437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19"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8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5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59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058587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16018540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8733490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046785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7903206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2"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369353"/>
          </a:xfrm>
        </p:spPr>
        <p:txBody>
          <a:bodyPr/>
          <a:lstStyle>
            <a:lvl1pPr marL="0" indent="0" algn="l">
              <a:buNone/>
              <a:defRPr sz="2400" b="1" i="0" spc="-60" baseline="0">
                <a:latin typeface="Segoe UI Semibold" charset="0"/>
                <a:ea typeface="Segoe UI Semibold" charset="0"/>
                <a:cs typeface="Segoe UI Semibold" charset="0"/>
              </a:defRPr>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Tree>
    <p:extLst>
      <p:ext uri="{BB962C8B-B14F-4D97-AF65-F5344CB8AC3E}">
        <p14:creationId xmlns:p14="http://schemas.microsoft.com/office/powerpoint/2010/main" val="3693142888"/>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9831-A30F-4B01-9F1B-150D76281D4A}"/>
              </a:ext>
            </a:extLst>
          </p:cNvPr>
          <p:cNvSpPr>
            <a:spLocks noGrp="1"/>
          </p:cNvSpPr>
          <p:nvPr>
            <p:ph type="title" hasCustomPrompt="1"/>
          </p:nvPr>
        </p:nvSpPr>
        <p:spPr>
          <a:xfrm>
            <a:off x="588263" y="-453671"/>
            <a:ext cx="2250187" cy="307777"/>
          </a:xfrm>
        </p:spPr>
        <p:txBody>
          <a:bodyPr anchor="b"/>
          <a:lstStyle>
            <a:lvl1pPr>
              <a:defRPr sz="2000"/>
            </a:lvl1pPr>
          </a:lstStyle>
          <a:p>
            <a:r>
              <a:rPr lang="en-US" dirty="0"/>
              <a:t>Microsoft Ignite</a:t>
            </a:r>
          </a:p>
        </p:txBody>
      </p:sp>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48391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7E582958-B9FC-45CD-B97B-46119EB37ECC}"/>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82836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6551D545-C251-4D4D-AB3D-52FE003820E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884473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29E8D49A-E1F4-4A07-AB4E-D44DDE006610}"/>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887026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Text Placeholder 4">
            <a:extLst>
              <a:ext uri="{FF2B5EF4-FFF2-40B4-BE49-F238E27FC236}">
                <a16:creationId xmlns:a16="http://schemas.microsoft.com/office/drawing/2014/main" id="{15DA218C-BA83-4181-901D-C486606417EB}"/>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00138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72446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36490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11073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290839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50058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004987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639673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454540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804182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6642325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5266431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66303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1954052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2930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41506130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53047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289609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6815192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5891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921590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2480583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001826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48817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46237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52868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4164324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half-page">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13420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5" name="Text Placeholder 4">
            <a:extLst>
              <a:ext uri="{FF2B5EF4-FFF2-40B4-BE49-F238E27FC236}">
                <a16:creationId xmlns:a16="http://schemas.microsoft.com/office/drawing/2014/main" id="{0AC4B73D-A102-4A9E-AE20-71C140FBBF4F}"/>
              </a:ext>
            </a:extLst>
          </p:cNvPr>
          <p:cNvSpPr>
            <a:spLocks noGrp="1"/>
          </p:cNvSpPr>
          <p:nvPr>
            <p:ph type="body" sz="quarter" idx="10"/>
          </p:nvPr>
        </p:nvSpPr>
        <p:spPr>
          <a:xfrm>
            <a:off x="588963" y="1011238"/>
            <a:ext cx="11020425" cy="307777"/>
          </a:xfrm>
        </p:spPr>
        <p:txBody>
          <a:bodyPr/>
          <a:lstStyle>
            <a:lvl1pPr marL="0" indent="0">
              <a:buNone/>
              <a:tabLst/>
              <a:defRPr lang="en-US" sz="2000" b="0" kern="1200" cap="none" spc="-50" baseline="0" dirty="0" smtClean="0">
                <a:ln w="3175">
                  <a:noFill/>
                </a:ln>
                <a:solidFill>
                  <a:schemeClr val="tx1"/>
                </a:solidFill>
                <a:effectLst/>
                <a:latin typeface="+mn-lt"/>
                <a:ea typeface="+mn-ea"/>
                <a:cs typeface="Segoe UI" pitchFamily="34" charset="0"/>
              </a:defRPr>
            </a:lvl1pPr>
            <a:lvl2pPr marL="0" indent="0">
              <a:buNone/>
              <a:tabLst/>
              <a:defRPr/>
            </a:lvl2pPr>
            <a:lvl3pPr marL="0" indent="0">
              <a:buNone/>
              <a:tabLst/>
              <a:defRPr/>
            </a:lvl3pPr>
            <a:lvl4pPr marL="0" indent="0">
              <a:buNone/>
              <a:tabLst/>
              <a:defRPr/>
            </a:lvl4pPr>
            <a:lvl5pPr marL="0" indent="0">
              <a:buNone/>
              <a:tabLst/>
              <a:defRPr/>
            </a:lvl5pPr>
          </a:lstStyle>
          <a:p>
            <a:pPr lvl="0"/>
            <a:r>
              <a:rPr lang="en-US"/>
              <a:t>Click to edit Master text styles</a:t>
            </a:r>
          </a:p>
        </p:txBody>
      </p:sp>
    </p:spTree>
    <p:extLst>
      <p:ext uri="{BB962C8B-B14F-4D97-AF65-F5344CB8AC3E}">
        <p14:creationId xmlns:p14="http://schemas.microsoft.com/office/powerpoint/2010/main" val="1024386461"/>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cSld name="2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22728121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Slide 3 ">
    <p:bg>
      <p:bgPr>
        <a:solidFill>
          <a:srgbClr val="000000"/>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360002" y="3231856"/>
            <a:ext cx="6564802" cy="1653640"/>
          </a:xfrm>
          <a:noFill/>
        </p:spPr>
        <p:txBody>
          <a:bodyPr lIns="0" tIns="0" rIns="0" bIns="182880" anchor="b" anchorCtr="0"/>
          <a:lstStyle>
            <a:lvl1pPr defTabSz="914367">
              <a:defRPr sz="4902" strike="noStrike" spc="-49" baseline="0">
                <a:solidFill>
                  <a:schemeClr val="bg1"/>
                </a:solidFill>
              </a:defRPr>
            </a:lvl1pPr>
          </a:lstStyle>
          <a:p>
            <a:pPr defTabSz="914367"/>
            <a:r>
              <a:rPr lang="en-US" sz="4902" spc="-49" dirty="0">
                <a:solidFill>
                  <a:srgbClr val="FFFFFF"/>
                </a:solidFill>
                <a:latin typeface="+mj-lt"/>
              </a:rPr>
              <a:t>Microsoft Azure Training Day: </a:t>
            </a:r>
            <a:br>
              <a:rPr lang="en-US" sz="4902" spc="-49" dirty="0">
                <a:solidFill>
                  <a:srgbClr val="0078D3"/>
                </a:solidFill>
                <a:latin typeface="+mj-lt"/>
              </a:rPr>
            </a:br>
            <a:r>
              <a:rPr lang="en-US" sz="4902" spc="-49" dirty="0">
                <a:solidFill>
                  <a:srgbClr val="50E6FF"/>
                </a:solidFill>
                <a:latin typeface="+mj-lt"/>
              </a:rPr>
              <a:t>Migrating Applications to the Cloud</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Picture 1">
            <a:extLst>
              <a:ext uri="{FF2B5EF4-FFF2-40B4-BE49-F238E27FC236}">
                <a16:creationId xmlns:a16="http://schemas.microsoft.com/office/drawing/2014/main" id="{0E35BB69-BA27-A546-9D3A-488B97064EF6}"/>
              </a:ext>
            </a:extLst>
          </p:cNvPr>
          <p:cNvPicPr>
            <a:picLocks noChangeAspect="1"/>
          </p:cNvPicPr>
          <p:nvPr userDrawn="1"/>
        </p:nvPicPr>
        <p:blipFill>
          <a:blip r:embed="rId3"/>
          <a:stretch>
            <a:fillRect/>
          </a:stretch>
        </p:blipFill>
        <p:spPr>
          <a:xfrm>
            <a:off x="7089138" y="1427085"/>
            <a:ext cx="3954738" cy="4003831"/>
          </a:xfrm>
          <a:prstGeom prst="rect">
            <a:avLst/>
          </a:prstGeom>
        </p:spPr>
      </p:pic>
    </p:spTree>
    <p:extLst>
      <p:ext uri="{BB962C8B-B14F-4D97-AF65-F5344CB8AC3E}">
        <p14:creationId xmlns:p14="http://schemas.microsoft.com/office/powerpoint/2010/main" val="2466865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D47C6F66-CC29-4F66-9643-C652E6794768}"/>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04697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285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descr="Microsoft Ignite cube graphic">
            <a:extLst>
              <a:ext uri="{FF2B5EF4-FFF2-40B4-BE49-F238E27FC236}">
                <a16:creationId xmlns:a16="http://schemas.microsoft.com/office/drawing/2014/main" id="{5FE3E21F-3B29-45AF-A62E-40AAF2B12C2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76054" y="0"/>
            <a:ext cx="8115946"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5532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descr="Microsoft Ignite cube graphic">
            <a:extLst>
              <a:ext uri="{FF2B5EF4-FFF2-40B4-BE49-F238E27FC236}">
                <a16:creationId xmlns:a16="http://schemas.microsoft.com/office/drawing/2014/main" id="{87E693D7-9346-4760-B3C6-BF5E7E96456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53385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26204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57904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42296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03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02894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23495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10030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512420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21485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34204698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8581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303845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2159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537959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324199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14248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20311572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3315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043129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546906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8356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163E2A-0F0F-4D30-BA3B-64D7F94B8B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25505" y="-10888"/>
            <a:ext cx="7666496" cy="6881401"/>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5216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8B979EA3-9237-4885-9E01-A134FAE63F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2078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3098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9433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6045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1291912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5412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65236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7831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9755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237968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329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5818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8737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367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4885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28183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15479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866671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58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0412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043967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987449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68353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201041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7854159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6332745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1511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25223795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33262731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790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10980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169275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6465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78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98429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4164992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176862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711344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34437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image" Target="../media/image1.emf"/><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theme" Target="../theme/theme2.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8"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image" Target="../media/image1.emf"/><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theme" Target="../theme/theme3.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8"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34" Type="http://schemas.openxmlformats.org/officeDocument/2006/relationships/image" Target="../media/image1.emf"/><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theme" Target="../theme/theme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8" Type="http://schemas.openxmlformats.org/officeDocument/2006/relationships/slideLayout" Target="../slideLayouts/slideLayout105.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slideLayout" Target="../slideLayouts/slideLayout155.xml"/><Relationship Id="rId39" Type="http://schemas.openxmlformats.org/officeDocument/2006/relationships/slideLayout" Target="../slideLayouts/slideLayout168.xml"/><Relationship Id="rId21" Type="http://schemas.openxmlformats.org/officeDocument/2006/relationships/slideLayout" Target="../slideLayouts/slideLayout150.xml"/><Relationship Id="rId34" Type="http://schemas.openxmlformats.org/officeDocument/2006/relationships/slideLayout" Target="../slideLayouts/slideLayout163.xml"/><Relationship Id="rId42" Type="http://schemas.openxmlformats.org/officeDocument/2006/relationships/slideLayout" Target="../slideLayouts/slideLayout171.xml"/><Relationship Id="rId47" Type="http://schemas.openxmlformats.org/officeDocument/2006/relationships/slideLayout" Target="../slideLayouts/slideLayout176.xml"/><Relationship Id="rId50" Type="http://schemas.openxmlformats.org/officeDocument/2006/relationships/slideLayout" Target="../slideLayouts/slideLayout179.xml"/><Relationship Id="rId7" Type="http://schemas.openxmlformats.org/officeDocument/2006/relationships/slideLayout" Target="../slideLayouts/slideLayout136.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9" Type="http://schemas.openxmlformats.org/officeDocument/2006/relationships/slideLayout" Target="../slideLayouts/slideLayout158.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32" Type="http://schemas.openxmlformats.org/officeDocument/2006/relationships/slideLayout" Target="../slideLayouts/slideLayout161.xml"/><Relationship Id="rId37" Type="http://schemas.openxmlformats.org/officeDocument/2006/relationships/slideLayout" Target="../slideLayouts/slideLayout166.xml"/><Relationship Id="rId40" Type="http://schemas.openxmlformats.org/officeDocument/2006/relationships/slideLayout" Target="../slideLayouts/slideLayout169.xml"/><Relationship Id="rId45" Type="http://schemas.openxmlformats.org/officeDocument/2006/relationships/slideLayout" Target="../slideLayouts/slideLayout174.xml"/><Relationship Id="rId53" Type="http://schemas.openxmlformats.org/officeDocument/2006/relationships/theme" Target="../theme/theme5.xml"/><Relationship Id="rId5" Type="http://schemas.openxmlformats.org/officeDocument/2006/relationships/slideLayout" Target="../slideLayouts/slideLayout134.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31" Type="http://schemas.openxmlformats.org/officeDocument/2006/relationships/slideLayout" Target="../slideLayouts/slideLayout160.xml"/><Relationship Id="rId44" Type="http://schemas.openxmlformats.org/officeDocument/2006/relationships/slideLayout" Target="../slideLayouts/slideLayout173.xml"/><Relationship Id="rId52" Type="http://schemas.openxmlformats.org/officeDocument/2006/relationships/slideLayout" Target="../slideLayouts/slideLayout181.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 Id="rId27" Type="http://schemas.openxmlformats.org/officeDocument/2006/relationships/slideLayout" Target="../slideLayouts/slideLayout156.xml"/><Relationship Id="rId30" Type="http://schemas.openxmlformats.org/officeDocument/2006/relationships/slideLayout" Target="../slideLayouts/slideLayout159.xml"/><Relationship Id="rId35" Type="http://schemas.openxmlformats.org/officeDocument/2006/relationships/slideLayout" Target="../slideLayouts/slideLayout164.xml"/><Relationship Id="rId43" Type="http://schemas.openxmlformats.org/officeDocument/2006/relationships/slideLayout" Target="../slideLayouts/slideLayout172.xml"/><Relationship Id="rId48" Type="http://schemas.openxmlformats.org/officeDocument/2006/relationships/slideLayout" Target="../slideLayouts/slideLayout177.xml"/><Relationship Id="rId8" Type="http://schemas.openxmlformats.org/officeDocument/2006/relationships/slideLayout" Target="../slideLayouts/slideLayout137.xml"/><Relationship Id="rId51" Type="http://schemas.openxmlformats.org/officeDocument/2006/relationships/slideLayout" Target="../slideLayouts/slideLayout180.xml"/><Relationship Id="rId3" Type="http://schemas.openxmlformats.org/officeDocument/2006/relationships/slideLayout" Target="../slideLayouts/slideLayout132.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33" Type="http://schemas.openxmlformats.org/officeDocument/2006/relationships/slideLayout" Target="../slideLayouts/slideLayout162.xml"/><Relationship Id="rId38" Type="http://schemas.openxmlformats.org/officeDocument/2006/relationships/slideLayout" Target="../slideLayouts/slideLayout167.xml"/><Relationship Id="rId46" Type="http://schemas.openxmlformats.org/officeDocument/2006/relationships/slideLayout" Target="../slideLayouts/slideLayout175.xml"/><Relationship Id="rId20" Type="http://schemas.openxmlformats.org/officeDocument/2006/relationships/slideLayout" Target="../slideLayouts/slideLayout149.xml"/><Relationship Id="rId41" Type="http://schemas.openxmlformats.org/officeDocument/2006/relationships/slideLayout" Target="../slideLayouts/slideLayout170.xml"/><Relationship Id="rId54" Type="http://schemas.openxmlformats.org/officeDocument/2006/relationships/image" Target="../media/image23.emf"/><Relationship Id="rId1" Type="http://schemas.openxmlformats.org/officeDocument/2006/relationships/slideLayout" Target="../slideLayouts/slideLayout130.xml"/><Relationship Id="rId6" Type="http://schemas.openxmlformats.org/officeDocument/2006/relationships/slideLayout" Target="../slideLayouts/slideLayout135.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28" Type="http://schemas.openxmlformats.org/officeDocument/2006/relationships/slideLayout" Target="../slideLayouts/slideLayout157.xml"/><Relationship Id="rId36" Type="http://schemas.openxmlformats.org/officeDocument/2006/relationships/slideLayout" Target="../slideLayouts/slideLayout165.xml"/><Relationship Id="rId49" Type="http://schemas.openxmlformats.org/officeDocument/2006/relationships/slideLayout" Target="../slideLayouts/slideLayout17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26" Type="http://schemas.openxmlformats.org/officeDocument/2006/relationships/image" Target="../media/image1.emf"/><Relationship Id="rId3" Type="http://schemas.openxmlformats.org/officeDocument/2006/relationships/slideLayout" Target="../slideLayouts/slideLayout184.xml"/><Relationship Id="rId21" Type="http://schemas.openxmlformats.org/officeDocument/2006/relationships/slideLayout" Target="../slideLayouts/slideLayout202.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5" Type="http://schemas.openxmlformats.org/officeDocument/2006/relationships/theme" Target="../theme/theme6.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24" Type="http://schemas.openxmlformats.org/officeDocument/2006/relationships/slideLayout" Target="../slideLayouts/slideLayout205.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slideLayout" Target="../slideLayouts/slideLayout204.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slideLayout" Target="../slideLayouts/slideLayout203.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18.xml"/><Relationship Id="rId18" Type="http://schemas.openxmlformats.org/officeDocument/2006/relationships/slideLayout" Target="../slideLayouts/slideLayout223.xml"/><Relationship Id="rId26" Type="http://schemas.openxmlformats.org/officeDocument/2006/relationships/slideLayout" Target="../slideLayouts/slideLayout231.xml"/><Relationship Id="rId3" Type="http://schemas.openxmlformats.org/officeDocument/2006/relationships/slideLayout" Target="../slideLayouts/slideLayout208.xml"/><Relationship Id="rId21" Type="http://schemas.openxmlformats.org/officeDocument/2006/relationships/slideLayout" Target="../slideLayouts/slideLayout226.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17" Type="http://schemas.openxmlformats.org/officeDocument/2006/relationships/slideLayout" Target="../slideLayouts/slideLayout222.xml"/><Relationship Id="rId25" Type="http://schemas.openxmlformats.org/officeDocument/2006/relationships/slideLayout" Target="../slideLayouts/slideLayout230.xml"/><Relationship Id="rId33" Type="http://schemas.openxmlformats.org/officeDocument/2006/relationships/image" Target="../media/image1.emf"/><Relationship Id="rId2" Type="http://schemas.openxmlformats.org/officeDocument/2006/relationships/slideLayout" Target="../slideLayouts/slideLayout207.xml"/><Relationship Id="rId16" Type="http://schemas.openxmlformats.org/officeDocument/2006/relationships/slideLayout" Target="../slideLayouts/slideLayout221.xml"/><Relationship Id="rId20" Type="http://schemas.openxmlformats.org/officeDocument/2006/relationships/slideLayout" Target="../slideLayouts/slideLayout225.xml"/><Relationship Id="rId29" Type="http://schemas.openxmlformats.org/officeDocument/2006/relationships/slideLayout" Target="../slideLayouts/slideLayout234.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24" Type="http://schemas.openxmlformats.org/officeDocument/2006/relationships/slideLayout" Target="../slideLayouts/slideLayout229.xml"/><Relationship Id="rId32" Type="http://schemas.openxmlformats.org/officeDocument/2006/relationships/theme" Target="../theme/theme7.xml"/><Relationship Id="rId5" Type="http://schemas.openxmlformats.org/officeDocument/2006/relationships/slideLayout" Target="../slideLayouts/slideLayout210.xml"/><Relationship Id="rId15" Type="http://schemas.openxmlformats.org/officeDocument/2006/relationships/slideLayout" Target="../slideLayouts/slideLayout220.xml"/><Relationship Id="rId23" Type="http://schemas.openxmlformats.org/officeDocument/2006/relationships/slideLayout" Target="../slideLayouts/slideLayout228.xml"/><Relationship Id="rId28" Type="http://schemas.openxmlformats.org/officeDocument/2006/relationships/slideLayout" Target="../slideLayouts/slideLayout233.xml"/><Relationship Id="rId10" Type="http://schemas.openxmlformats.org/officeDocument/2006/relationships/slideLayout" Target="../slideLayouts/slideLayout215.xml"/><Relationship Id="rId19" Type="http://schemas.openxmlformats.org/officeDocument/2006/relationships/slideLayout" Target="../slideLayouts/slideLayout224.xml"/><Relationship Id="rId31" Type="http://schemas.openxmlformats.org/officeDocument/2006/relationships/slideLayout" Target="../slideLayouts/slideLayout236.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slideLayout" Target="../slideLayouts/slideLayout219.xml"/><Relationship Id="rId22" Type="http://schemas.openxmlformats.org/officeDocument/2006/relationships/slideLayout" Target="../slideLayouts/slideLayout227.xml"/><Relationship Id="rId27" Type="http://schemas.openxmlformats.org/officeDocument/2006/relationships/slideLayout" Target="../slideLayouts/slideLayout232.xml"/><Relationship Id="rId30" Type="http://schemas.openxmlformats.org/officeDocument/2006/relationships/slideLayout" Target="../slideLayouts/slideLayout235.xml"/><Relationship Id="rId8" Type="http://schemas.openxmlformats.org/officeDocument/2006/relationships/slideLayout" Target="../slideLayouts/slideLayout2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577" r:id="rId2"/>
    <p:sldLayoutId id="2147484610" r:id="rId3"/>
    <p:sldLayoutId id="2147484833" r:id="rId4"/>
    <p:sldLayoutId id="2147484834" r:id="rId5"/>
    <p:sldLayoutId id="2147484710" r:id="rId6"/>
    <p:sldLayoutId id="2147484240" r:id="rId7"/>
    <p:sldLayoutId id="2147484736" r:id="rId8"/>
    <p:sldLayoutId id="2147484474" r:id="rId9"/>
    <p:sldLayoutId id="2147484639" r:id="rId10"/>
    <p:sldLayoutId id="2147484603" r:id="rId11"/>
    <p:sldLayoutId id="2147484751" r:id="rId12"/>
    <p:sldLayoutId id="2147484752" r:id="rId13"/>
    <p:sldLayoutId id="2147484777" r:id="rId14"/>
    <p:sldLayoutId id="2147484835" r:id="rId15"/>
    <p:sldLayoutId id="2147484836" r:id="rId16"/>
    <p:sldLayoutId id="2147484837" r:id="rId17"/>
    <p:sldLayoutId id="2147484838" r:id="rId18"/>
    <p:sldLayoutId id="2147484839" r:id="rId19"/>
    <p:sldLayoutId id="2147484783" r:id="rId20"/>
    <p:sldLayoutId id="2147484784" r:id="rId21"/>
    <p:sldLayoutId id="2147484785" r:id="rId22"/>
    <p:sldLayoutId id="2147484786" r:id="rId23"/>
    <p:sldLayoutId id="2147484787" r:id="rId24"/>
    <p:sldLayoutId id="2147484249" r:id="rId25"/>
    <p:sldLayoutId id="2147484584" r:id="rId26"/>
    <p:sldLayoutId id="2147484671" r:id="rId27"/>
    <p:sldLayoutId id="2147484673" r:id="rId28"/>
    <p:sldLayoutId id="2147484585" r:id="rId29"/>
    <p:sldLayoutId id="2147484299" r:id="rId30"/>
    <p:sldLayoutId id="2147484263" r:id="rId31"/>
    <p:sldLayoutId id="2147484908" r:id="rId32"/>
    <p:sldLayoutId id="2147484995" r:id="rId33"/>
    <p:sldLayoutId id="2147484996" r:id="rId34"/>
    <p:sldLayoutId id="2147485054"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37335655"/>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 id="2147484859" r:id="rId19"/>
    <p:sldLayoutId id="2147484860" r:id="rId20"/>
    <p:sldLayoutId id="2147484861" r:id="rId21"/>
    <p:sldLayoutId id="2147484862" r:id="rId22"/>
    <p:sldLayoutId id="2147484863" r:id="rId23"/>
    <p:sldLayoutId id="2147484864" r:id="rId24"/>
    <p:sldLayoutId id="2147484865" r:id="rId25"/>
    <p:sldLayoutId id="2147484866" r:id="rId26"/>
    <p:sldLayoutId id="2147484867" r:id="rId27"/>
    <p:sldLayoutId id="2147484868" r:id="rId28"/>
    <p:sldLayoutId id="2147484869" r:id="rId29"/>
    <p:sldLayoutId id="2147484870" r:id="rId30"/>
    <p:sldLayoutId id="214748487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9163514"/>
      </p:ext>
    </p:extLst>
  </p:cSld>
  <p:clrMap bg1="dk1" tx1="lt1" bg2="dk2" tx2="lt2" accent1="accent1" accent2="accent2" accent3="accent3" accent4="accent4" accent5="accent5" accent6="accent6" hlink="hlink" folHlink="folHlink"/>
  <p:sldLayoutIdLst>
    <p:sldLayoutId id="2147484873" r:id="rId1"/>
    <p:sldLayoutId id="2147484874" r:id="rId2"/>
    <p:sldLayoutId id="2147484904" r:id="rId3"/>
    <p:sldLayoutId id="2147484905" r:id="rId4"/>
    <p:sldLayoutId id="2147484877" r:id="rId5"/>
    <p:sldLayoutId id="2147484878" r:id="rId6"/>
    <p:sldLayoutId id="2147484879" r:id="rId7"/>
    <p:sldLayoutId id="2147484880" r:id="rId8"/>
    <p:sldLayoutId id="2147484881" r:id="rId9"/>
    <p:sldLayoutId id="2147484882" r:id="rId10"/>
    <p:sldLayoutId id="2147484883" r:id="rId11"/>
    <p:sldLayoutId id="2147484884" r:id="rId12"/>
    <p:sldLayoutId id="2147484885" r:id="rId13"/>
    <p:sldLayoutId id="2147484886" r:id="rId14"/>
    <p:sldLayoutId id="2147484887" r:id="rId15"/>
    <p:sldLayoutId id="2147484888" r:id="rId16"/>
    <p:sldLayoutId id="2147484889" r:id="rId17"/>
    <p:sldLayoutId id="2147484890" r:id="rId18"/>
    <p:sldLayoutId id="2147484891" r:id="rId19"/>
    <p:sldLayoutId id="2147484892" r:id="rId20"/>
    <p:sldLayoutId id="2147484893" r:id="rId21"/>
    <p:sldLayoutId id="2147484906" r:id="rId22"/>
    <p:sldLayoutId id="2147484907" r:id="rId23"/>
    <p:sldLayoutId id="2147484896" r:id="rId24"/>
    <p:sldLayoutId id="2147484897" r:id="rId25"/>
    <p:sldLayoutId id="2147484898" r:id="rId26"/>
    <p:sldLayoutId id="2147484899" r:id="rId27"/>
    <p:sldLayoutId id="2147484900" r:id="rId28"/>
    <p:sldLayoutId id="2147484901" r:id="rId29"/>
    <p:sldLayoutId id="2147484902" r:id="rId30"/>
    <p:sldLayoutId id="214748490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181004688"/>
      </p:ext>
    </p:extLst>
  </p:cSld>
  <p:clrMap bg1="lt1" tx1="dk1" bg2="lt2" tx2="dk2" accent1="accent1" accent2="accent2" accent3="accent3" accent4="accent4" accent5="accent5" accent6="accent6" hlink="hlink" folHlink="folHlink"/>
  <p:sldLayoutIdLst>
    <p:sldLayoutId id="2147484910" r:id="rId1"/>
    <p:sldLayoutId id="2147484911" r:id="rId2"/>
    <p:sldLayoutId id="2147484912" r:id="rId3"/>
    <p:sldLayoutId id="2147484913" r:id="rId4"/>
    <p:sldLayoutId id="2147484914" r:id="rId5"/>
    <p:sldLayoutId id="2147484915" r:id="rId6"/>
    <p:sldLayoutId id="2147484916" r:id="rId7"/>
    <p:sldLayoutId id="2147484917" r:id="rId8"/>
    <p:sldLayoutId id="2147484918" r:id="rId9"/>
    <p:sldLayoutId id="2147484919" r:id="rId10"/>
    <p:sldLayoutId id="2147484920" r:id="rId11"/>
    <p:sldLayoutId id="2147484921" r:id="rId12"/>
    <p:sldLayoutId id="2147484922" r:id="rId13"/>
    <p:sldLayoutId id="2147484923" r:id="rId14"/>
    <p:sldLayoutId id="2147484924" r:id="rId15"/>
    <p:sldLayoutId id="2147484925" r:id="rId16"/>
    <p:sldLayoutId id="2147484926" r:id="rId17"/>
    <p:sldLayoutId id="2147484927" r:id="rId18"/>
    <p:sldLayoutId id="2147484928" r:id="rId19"/>
    <p:sldLayoutId id="2147484929" r:id="rId20"/>
    <p:sldLayoutId id="2147484930" r:id="rId21"/>
    <p:sldLayoutId id="2147484931" r:id="rId22"/>
    <p:sldLayoutId id="2147484932" r:id="rId23"/>
    <p:sldLayoutId id="2147484933" r:id="rId24"/>
    <p:sldLayoutId id="2147484934" r:id="rId25"/>
    <p:sldLayoutId id="2147484935" r:id="rId26"/>
    <p:sldLayoutId id="2147484936" r:id="rId27"/>
    <p:sldLayoutId id="2147484937" r:id="rId28"/>
    <p:sldLayoutId id="2147484938" r:id="rId29"/>
    <p:sldLayoutId id="2147484939" r:id="rId30"/>
    <p:sldLayoutId id="2147484940" r:id="rId31"/>
    <p:sldLayoutId id="2147484941"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4200" y="457200"/>
            <a:ext cx="11275558"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84358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54"/>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NEW Brand Colors 2018">
            <a:extLst>
              <a:ext uri="{FF2B5EF4-FFF2-40B4-BE49-F238E27FC236}">
                <a16:creationId xmlns:a16="http://schemas.microsoft.com/office/drawing/2014/main" id="{07D9C7FA-A37F-4558-8ECD-AB1F2AFA541F}"/>
              </a:ext>
            </a:extLst>
          </p:cNvPr>
          <p:cNvPicPr>
            <a:picLocks noChangeAspect="1"/>
          </p:cNvPicPr>
          <p:nvPr/>
        </p:nvPicPr>
        <p:blipFill>
          <a:blip r:embed="rId54"/>
          <a:stretch>
            <a:fillRect/>
          </a:stretch>
        </p:blipFill>
        <p:spPr>
          <a:xfrm rot="5400000">
            <a:off x="9288988" y="2942644"/>
            <a:ext cx="6858000" cy="972712"/>
          </a:xfrm>
          <a:prstGeom prst="rect">
            <a:avLst/>
          </a:prstGeom>
        </p:spPr>
      </p:pic>
      <p:grpSp>
        <p:nvGrpSpPr>
          <p:cNvPr id="50" name="GRID" hidden="1">
            <a:extLst>
              <a:ext uri="{FF2B5EF4-FFF2-40B4-BE49-F238E27FC236}">
                <a16:creationId xmlns:a16="http://schemas.microsoft.com/office/drawing/2014/main" id="{79740D45-66D2-439F-BDA0-72C7CC2E3EFE}"/>
              </a:ext>
            </a:extLst>
          </p:cNvPr>
          <p:cNvGrpSpPr/>
          <p:nvPr/>
        </p:nvGrpSpPr>
        <p:grpSpPr>
          <a:xfrm>
            <a:off x="0" y="0"/>
            <a:ext cx="12192000" cy="6858000"/>
            <a:chOff x="0" y="0"/>
            <a:chExt cx="12192000" cy="6858000"/>
          </a:xfrm>
        </p:grpSpPr>
        <p:cxnSp>
          <p:nvCxnSpPr>
            <p:cNvPr id="51" name="Straight Connector 50">
              <a:extLst>
                <a:ext uri="{FF2B5EF4-FFF2-40B4-BE49-F238E27FC236}">
                  <a16:creationId xmlns:a16="http://schemas.microsoft.com/office/drawing/2014/main" id="{C3984B5B-0C06-4F44-80E8-4C4569AFC834}"/>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772DF9C-78DA-49F7-871C-30DAD1AEDB17}"/>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70DC5BD-2A88-4B3F-BE7E-36E9B66FA905}"/>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68F9D07-038A-48BF-B919-AD94CCE1E496}"/>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614A88D-1320-4FD6-B4B8-68BA6F2E82D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E4DFFD9-5F45-495E-B4D5-8EDCCBE268B3}"/>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66A4797-4F39-49C0-B6CA-8DA7CBD2246B}"/>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F130709-6F57-4221-957C-A3490FC69587}"/>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E57B161-631B-42D4-B03C-7C834B9AF275}"/>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C628DD7-5762-43AE-B8E7-2DA69B5CF61A}"/>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2802C24-2C06-401A-A486-DCD490587981}"/>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CAB0875-0BBA-47BA-906F-4FEDA2CA4A60}"/>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40E9B67-B32D-4D29-8D33-04D30DF22954}"/>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A0B608F-04C1-4A9F-B7E1-1947A2E3A79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E41280E-E740-46EB-B3AE-BE29D5AFACDF}"/>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560209E-2537-47D5-8568-8E873F5A9793}"/>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4177B84-1C92-44E2-86B8-132222F59A98}"/>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4128001-17E7-4FBC-8AE1-704E9D3E50FD}"/>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1102B5D-A907-4A15-8DD7-A70A425D0A73}"/>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823AB4A-6348-4336-8956-5AB2D69157FE}"/>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B61F9F8-9D9E-461A-A82D-EBB194BFB8B3}"/>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F07AFF8-6E69-484E-B309-13FCF58F759E}"/>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AA6EFD4-D85E-478F-8129-650E2D45718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BF21905-CDD4-4B22-BC30-350D06813010}"/>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15689A7-C048-4E1C-A3A0-29EFD3727A8E}"/>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CAD32DC-3BB7-4738-A2FE-C5D4E63CC59C}"/>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811D758-B196-4112-B332-AFCAA6FC1878}"/>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7720D2D-FD09-432D-B8EB-696A8B6DCC21}"/>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7D88F7-C7C5-43E2-B278-C0BEEC72593D}"/>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F296A31-DB4F-46D0-B120-DC3F48EE895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3AFEA12-1C69-4549-9754-C75F28FF5BD5}"/>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DE7FD47-DACA-453C-9426-BF4D31AF88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5D3D2FD-9CC1-4FAE-AD82-3D9FBE38404A}"/>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A2EA61F-4EE9-4953-B703-C7D0C78407A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5" name=".64 square" hidden="1">
            <a:extLst>
              <a:ext uri="{FF2B5EF4-FFF2-40B4-BE49-F238E27FC236}">
                <a16:creationId xmlns:a16="http://schemas.microsoft.com/office/drawing/2014/main" id="{B2F32F38-4D4B-4600-BB89-C87958593DFF}"/>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6" name=".32 square" hidden="1">
            <a:extLst>
              <a:ext uri="{FF2B5EF4-FFF2-40B4-BE49-F238E27FC236}">
                <a16:creationId xmlns:a16="http://schemas.microsoft.com/office/drawing/2014/main" id="{7440A342-083D-4149-9EC9-F3CD2A2CE55D}"/>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Text Placeholder 3">
            <a:extLst>
              <a:ext uri="{FF2B5EF4-FFF2-40B4-BE49-F238E27FC236}">
                <a16:creationId xmlns:a16="http://schemas.microsoft.com/office/drawing/2014/main" id="{CF57F21D-A3DC-4C7F-BD9E-C2AD82A8D205}"/>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89" name="NEW Brand Colors 2018">
            <a:extLst>
              <a:ext uri="{FF2B5EF4-FFF2-40B4-BE49-F238E27FC236}">
                <a16:creationId xmlns:a16="http://schemas.microsoft.com/office/drawing/2014/main" id="{94DCAD24-C657-4F36-AF3D-A63CB728BC15}"/>
              </a:ext>
            </a:extLst>
          </p:cNvPr>
          <p:cNvPicPr>
            <a:picLocks noChangeAspect="1"/>
          </p:cNvPicPr>
          <p:nvPr userDrawn="1"/>
        </p:nvPicPr>
        <p:blipFill>
          <a:blip r:embed="rId54"/>
          <a:stretch>
            <a:fillRect/>
          </a:stretch>
        </p:blipFill>
        <p:spPr>
          <a:xfrm rot="5400000">
            <a:off x="9288988" y="2942644"/>
            <a:ext cx="6858000" cy="972712"/>
          </a:xfrm>
          <a:prstGeom prst="rect">
            <a:avLst/>
          </a:prstGeom>
        </p:spPr>
      </p:pic>
      <p:grpSp>
        <p:nvGrpSpPr>
          <p:cNvPr id="90" name="GRID" hidden="1">
            <a:extLst>
              <a:ext uri="{FF2B5EF4-FFF2-40B4-BE49-F238E27FC236}">
                <a16:creationId xmlns:a16="http://schemas.microsoft.com/office/drawing/2014/main" id="{919E8E70-D012-4D60-9A9E-469FC1303429}"/>
              </a:ext>
            </a:extLst>
          </p:cNvPr>
          <p:cNvGrpSpPr/>
          <p:nvPr userDrawn="1"/>
        </p:nvGrpSpPr>
        <p:grpSpPr>
          <a:xfrm>
            <a:off x="0" y="0"/>
            <a:ext cx="12192000" cy="6858000"/>
            <a:chOff x="0" y="0"/>
            <a:chExt cx="12192000" cy="6858000"/>
          </a:xfrm>
        </p:grpSpPr>
        <p:cxnSp>
          <p:nvCxnSpPr>
            <p:cNvPr id="91" name="Straight Connector 90">
              <a:extLst>
                <a:ext uri="{FF2B5EF4-FFF2-40B4-BE49-F238E27FC236}">
                  <a16:creationId xmlns:a16="http://schemas.microsoft.com/office/drawing/2014/main" id="{864F1F5A-BDB6-4415-B2FB-8092108CFBDD}"/>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CFAA714-E0FB-4E73-ABD3-A0881DC0B188}"/>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08E05F4-CF93-4A56-9E65-5AE32048AB0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2212268-A8C2-47A9-927B-BE483AA094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1685F2C-E8FA-4E1F-8D96-C558DFF3331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EB5746D-9253-4A00-9386-D4DB8ED64D85}"/>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602EA14-F6FF-47BF-AAD5-25B2FD98C51B}"/>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51D6EE4-B190-44D8-9E98-987979D01E2D}"/>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14AB58D-358A-41F8-AA64-CB182546E9A5}"/>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D79FDA8-5A3A-4655-9DC0-399AF8425D3D}"/>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BB987FD-31E5-4F46-86FA-BA644BFD6E48}"/>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B3529BE-4AEA-4101-BB13-3C3415313CE0}"/>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59A5F2C-0A12-49BE-86A8-BFFAD657DCE1}"/>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03C43A6-1BE9-4A98-B65B-D9449F020276}"/>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D552E6E-4DCB-45D7-8B38-4641FC0BC5B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92D946F-09E4-4768-B1AA-B71A40488A99}"/>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1654370-484D-4255-8B2C-4B3CC1DD0498}"/>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D9D1098-5676-4F40-9314-CB0DD397225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76C7E175-6F4C-4110-8F70-0BE5CF86377F}"/>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7721D14D-92EF-44C6-90D3-53095715175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436DC13-9A04-43E3-A359-975345C57B4B}"/>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9C0D8C89-AE23-4920-857A-200A33D85A0C}"/>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A266312-7728-4D48-A876-E8A102D5754C}"/>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940AF2A1-49C3-47E4-904A-95279360C6E2}"/>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2ACEC3C8-DF1D-4F32-8246-BDDAD88AE45D}"/>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145CABE-754D-4F4F-959A-35FB2FA41180}"/>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7F575881-1FE1-49CC-929B-340051C72990}"/>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8468047-97D7-49E9-AEA2-19B866244308}"/>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D2A8AFE-1387-40B7-A490-7CEF19FD0E20}"/>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15083512-F79A-44C9-92F9-40CC3B694CA0}"/>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2920CDF1-D348-444A-98D4-CE0F710F4946}"/>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6E0778B9-0914-44E9-AEA3-7951F0B06932}"/>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CBAF06D-5831-4FBF-B31A-4B2771AC8090}"/>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0A8A8666-75DF-4459-86DD-575C78094F42}"/>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5" name=".64 square" hidden="1">
            <a:extLst>
              <a:ext uri="{FF2B5EF4-FFF2-40B4-BE49-F238E27FC236}">
                <a16:creationId xmlns:a16="http://schemas.microsoft.com/office/drawing/2014/main" id="{6F958EC8-578B-47BD-8F59-90B11F60A7F0}"/>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6" name=".32 square" hidden="1">
            <a:extLst>
              <a:ext uri="{FF2B5EF4-FFF2-40B4-BE49-F238E27FC236}">
                <a16:creationId xmlns:a16="http://schemas.microsoft.com/office/drawing/2014/main" id="{571B32D8-1797-41D4-87F9-6689DFFCB521}"/>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10416177"/>
      </p:ext>
    </p:extLst>
  </p:cSld>
  <p:clrMap bg1="lt1" tx1="dk1" bg2="lt2" tx2="dk2" accent1="accent1" accent2="accent2" accent3="accent3" accent4="accent4" accent5="accent5" accent6="accent6" hlink="hlink" folHlink="folHlink"/>
  <p:sldLayoutIdLst>
    <p:sldLayoutId id="2147484943" r:id="rId1"/>
    <p:sldLayoutId id="2147484944" r:id="rId2"/>
    <p:sldLayoutId id="2147484945" r:id="rId3"/>
    <p:sldLayoutId id="2147484946" r:id="rId4"/>
    <p:sldLayoutId id="2147484947" r:id="rId5"/>
    <p:sldLayoutId id="2147484948" r:id="rId6"/>
    <p:sldLayoutId id="2147484949" r:id="rId7"/>
    <p:sldLayoutId id="2147484950" r:id="rId8"/>
    <p:sldLayoutId id="2147484951" r:id="rId9"/>
    <p:sldLayoutId id="2147484952" r:id="rId10"/>
    <p:sldLayoutId id="2147484953" r:id="rId11"/>
    <p:sldLayoutId id="2147484954" r:id="rId12"/>
    <p:sldLayoutId id="2147484955" r:id="rId13"/>
    <p:sldLayoutId id="2147484956" r:id="rId14"/>
    <p:sldLayoutId id="2147484957" r:id="rId15"/>
    <p:sldLayoutId id="2147484958" r:id="rId16"/>
    <p:sldLayoutId id="2147484959" r:id="rId17"/>
    <p:sldLayoutId id="2147484960" r:id="rId18"/>
    <p:sldLayoutId id="2147484961" r:id="rId19"/>
    <p:sldLayoutId id="2147484962" r:id="rId20"/>
    <p:sldLayoutId id="2147484963" r:id="rId21"/>
    <p:sldLayoutId id="2147484964" r:id="rId22"/>
    <p:sldLayoutId id="2147484965" r:id="rId23"/>
    <p:sldLayoutId id="2147484966" r:id="rId24"/>
    <p:sldLayoutId id="2147484967" r:id="rId25"/>
    <p:sldLayoutId id="2147484968" r:id="rId26"/>
    <p:sldLayoutId id="2147484969" r:id="rId27"/>
    <p:sldLayoutId id="2147484970" r:id="rId28"/>
    <p:sldLayoutId id="2147484971" r:id="rId29"/>
    <p:sldLayoutId id="2147484972" r:id="rId30"/>
    <p:sldLayoutId id="2147484973" r:id="rId31"/>
    <p:sldLayoutId id="2147484974" r:id="rId32"/>
    <p:sldLayoutId id="2147484975" r:id="rId33"/>
    <p:sldLayoutId id="2147484976" r:id="rId34"/>
    <p:sldLayoutId id="2147484977" r:id="rId35"/>
    <p:sldLayoutId id="2147484978" r:id="rId36"/>
    <p:sldLayoutId id="2147484979" r:id="rId37"/>
    <p:sldLayoutId id="2147484980" r:id="rId38"/>
    <p:sldLayoutId id="2147484981" r:id="rId39"/>
    <p:sldLayoutId id="2147484982" r:id="rId40"/>
    <p:sldLayoutId id="2147484983" r:id="rId41"/>
    <p:sldLayoutId id="2147484984" r:id="rId42"/>
    <p:sldLayoutId id="2147484985" r:id="rId43"/>
    <p:sldLayoutId id="2147484986" r:id="rId44"/>
    <p:sldLayoutId id="2147484987" r:id="rId45"/>
    <p:sldLayoutId id="2147484988" r:id="rId46"/>
    <p:sldLayoutId id="2147484989" r:id="rId47"/>
    <p:sldLayoutId id="2147484990" r:id="rId48"/>
    <p:sldLayoutId id="2147484991" r:id="rId49"/>
    <p:sldLayoutId id="2147484992" r:id="rId50"/>
    <p:sldLayoutId id="2147484993" r:id="rId51"/>
    <p:sldLayoutId id="2147484994" r:id="rId52"/>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26"/>
          <a:srcRect l="762"/>
          <a:stretch/>
        </p:blipFill>
        <p:spPr>
          <a:xfrm rot="5400000">
            <a:off x="9464500" y="2843775"/>
            <a:ext cx="6858000" cy="1170455"/>
          </a:xfrm>
          <a:prstGeom prst="rect">
            <a:avLst/>
          </a:prstGeom>
        </p:spPr>
      </p:pic>
    </p:spTree>
    <p:extLst>
      <p:ext uri="{BB962C8B-B14F-4D97-AF65-F5344CB8AC3E}">
        <p14:creationId xmlns:p14="http://schemas.microsoft.com/office/powerpoint/2010/main" val="4240617845"/>
      </p:ext>
    </p:extLst>
  </p:cSld>
  <p:clrMap bg1="dk1" tx1="lt1" bg2="dk2" tx2="lt2" accent1="accent1" accent2="accent2" accent3="accent3" accent4="accent4" accent5="accent5" accent6="accent6" hlink="hlink" folHlink="folHlink"/>
  <p:sldLayoutIdLst>
    <p:sldLayoutId id="2147484998" r:id="rId1"/>
    <p:sldLayoutId id="2147484999" r:id="rId2"/>
    <p:sldLayoutId id="2147485000" r:id="rId3"/>
    <p:sldLayoutId id="2147485001" r:id="rId4"/>
    <p:sldLayoutId id="2147485002" r:id="rId5"/>
    <p:sldLayoutId id="2147485003" r:id="rId6"/>
    <p:sldLayoutId id="2147485004" r:id="rId7"/>
    <p:sldLayoutId id="2147485005" r:id="rId8"/>
    <p:sldLayoutId id="2147485006" r:id="rId9"/>
    <p:sldLayoutId id="2147485007" r:id="rId10"/>
    <p:sldLayoutId id="2147485008" r:id="rId11"/>
    <p:sldLayoutId id="2147485009" r:id="rId12"/>
    <p:sldLayoutId id="2147485010" r:id="rId13"/>
    <p:sldLayoutId id="2147485011" r:id="rId14"/>
    <p:sldLayoutId id="2147485012" r:id="rId15"/>
    <p:sldLayoutId id="2147485013" r:id="rId16"/>
    <p:sldLayoutId id="2147485014" r:id="rId17"/>
    <p:sldLayoutId id="2147485015" r:id="rId18"/>
    <p:sldLayoutId id="2147485016" r:id="rId19"/>
    <p:sldLayoutId id="2147485017" r:id="rId20"/>
    <p:sldLayoutId id="2147485018" r:id="rId21"/>
    <p:sldLayoutId id="2147485019" r:id="rId22"/>
    <p:sldLayoutId id="2147485020" r:id="rId23"/>
    <p:sldLayoutId id="2147485021" r:id="rId24"/>
  </p:sldLayoutIdLst>
  <p:transition>
    <p:fade/>
  </p:transition>
  <p:hf sldNum="0" hdr="0" ftr="0" dt="0"/>
  <p:txStyles>
    <p:titleStyle>
      <a:lvl1pPr algn="l" defTabSz="932384"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142881056"/>
      </p:ext>
    </p:extLst>
  </p:cSld>
  <p:clrMap bg1="lt1" tx1="dk1" bg2="lt2" tx2="dk2" accent1="accent1" accent2="accent2" accent3="accent3" accent4="accent4" accent5="accent5" accent6="accent6" hlink="hlink" folHlink="folHlink"/>
  <p:sldLayoutIdLst>
    <p:sldLayoutId id="2147485023" r:id="rId1"/>
    <p:sldLayoutId id="2147485024" r:id="rId2"/>
    <p:sldLayoutId id="2147485025" r:id="rId3"/>
    <p:sldLayoutId id="2147485026" r:id="rId4"/>
    <p:sldLayoutId id="2147485027" r:id="rId5"/>
    <p:sldLayoutId id="2147485028" r:id="rId6"/>
    <p:sldLayoutId id="2147485029" r:id="rId7"/>
    <p:sldLayoutId id="2147485030" r:id="rId8"/>
    <p:sldLayoutId id="2147485031" r:id="rId9"/>
    <p:sldLayoutId id="2147485032" r:id="rId10"/>
    <p:sldLayoutId id="2147485033" r:id="rId11"/>
    <p:sldLayoutId id="2147485034" r:id="rId12"/>
    <p:sldLayoutId id="2147485035" r:id="rId13"/>
    <p:sldLayoutId id="2147485036" r:id="rId14"/>
    <p:sldLayoutId id="2147485037" r:id="rId15"/>
    <p:sldLayoutId id="2147485038" r:id="rId16"/>
    <p:sldLayoutId id="2147485039" r:id="rId17"/>
    <p:sldLayoutId id="2147485040" r:id="rId18"/>
    <p:sldLayoutId id="2147485041" r:id="rId19"/>
    <p:sldLayoutId id="2147485042" r:id="rId20"/>
    <p:sldLayoutId id="2147485043" r:id="rId21"/>
    <p:sldLayoutId id="2147485044" r:id="rId22"/>
    <p:sldLayoutId id="2147485045" r:id="rId23"/>
    <p:sldLayoutId id="2147485046" r:id="rId24"/>
    <p:sldLayoutId id="2147485047" r:id="rId25"/>
    <p:sldLayoutId id="2147485048" r:id="rId26"/>
    <p:sldLayoutId id="2147485049" r:id="rId27"/>
    <p:sldLayoutId id="2147485050" r:id="rId28"/>
    <p:sldLayoutId id="2147485051" r:id="rId29"/>
    <p:sldLayoutId id="2147485052" r:id="rId30"/>
    <p:sldLayoutId id="214748505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18" Type="http://schemas.openxmlformats.org/officeDocument/2006/relationships/image" Target="../media/image90.sv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svg"/><Relationship Id="rId17" Type="http://schemas.openxmlformats.org/officeDocument/2006/relationships/image" Target="../media/image89.png"/><Relationship Id="rId2" Type="http://schemas.openxmlformats.org/officeDocument/2006/relationships/notesSlide" Target="../notesSlides/notesSlide6.xml"/><Relationship Id="rId16" Type="http://schemas.openxmlformats.org/officeDocument/2006/relationships/image" Target="../media/image50.svg"/><Relationship Id="rId1" Type="http://schemas.openxmlformats.org/officeDocument/2006/relationships/slideLayout" Target="../slideLayouts/slideLayout129.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5" Type="http://schemas.openxmlformats.org/officeDocument/2006/relationships/image" Target="../media/image49.png"/><Relationship Id="rId10" Type="http://schemas.openxmlformats.org/officeDocument/2006/relationships/image" Target="../media/image84.svg"/><Relationship Id="rId19" Type="http://schemas.openxmlformats.org/officeDocument/2006/relationships/image" Target="../media/image91.png"/><Relationship Id="rId4" Type="http://schemas.openxmlformats.org/officeDocument/2006/relationships/image" Target="../media/image78.svg"/><Relationship Id="rId9" Type="http://schemas.openxmlformats.org/officeDocument/2006/relationships/image" Target="../media/image83.png"/><Relationship Id="rId14" Type="http://schemas.openxmlformats.org/officeDocument/2006/relationships/image" Target="../media/image88.svg"/></Relationships>
</file>

<file path=ppt/slides/_rels/slide11.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51.png"/><Relationship Id="rId18" Type="http://schemas.openxmlformats.org/officeDocument/2006/relationships/image" Target="../media/image101.svg"/><Relationship Id="rId3" Type="http://schemas.openxmlformats.org/officeDocument/2006/relationships/image" Target="../media/image92.png"/><Relationship Id="rId7" Type="http://schemas.openxmlformats.org/officeDocument/2006/relationships/image" Target="../media/image37.png"/><Relationship Id="rId12" Type="http://schemas.openxmlformats.org/officeDocument/2006/relationships/image" Target="../media/image96.svg"/><Relationship Id="rId17" Type="http://schemas.openxmlformats.org/officeDocument/2006/relationships/image" Target="../media/image100.png"/><Relationship Id="rId2" Type="http://schemas.openxmlformats.org/officeDocument/2006/relationships/notesSlide" Target="../notesSlides/notesSlide7.xml"/><Relationship Id="rId16" Type="http://schemas.openxmlformats.org/officeDocument/2006/relationships/image" Target="../media/image99.svg"/><Relationship Id="rId1" Type="http://schemas.openxmlformats.org/officeDocument/2006/relationships/slideLayout" Target="../slideLayouts/slideLayout32.xml"/><Relationship Id="rId6" Type="http://schemas.openxmlformats.org/officeDocument/2006/relationships/image" Target="../media/image95.svg"/><Relationship Id="rId11" Type="http://schemas.openxmlformats.org/officeDocument/2006/relationships/image" Target="../media/image87.png"/><Relationship Id="rId5" Type="http://schemas.openxmlformats.org/officeDocument/2006/relationships/image" Target="../media/image94.png"/><Relationship Id="rId15" Type="http://schemas.openxmlformats.org/officeDocument/2006/relationships/image" Target="../media/image98.png"/><Relationship Id="rId10" Type="http://schemas.openxmlformats.org/officeDocument/2006/relationships/image" Target="../media/image69.svg"/><Relationship Id="rId4" Type="http://schemas.openxmlformats.org/officeDocument/2006/relationships/image" Target="../media/image93.svg"/><Relationship Id="rId9" Type="http://schemas.openxmlformats.org/officeDocument/2006/relationships/image" Target="../media/image68.png"/><Relationship Id="rId14" Type="http://schemas.openxmlformats.org/officeDocument/2006/relationships/image" Target="../media/image97.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3.xml"/></Relationships>
</file>

<file path=ppt/slides/_rels/slide13.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diagramLayout" Target="../diagrams/layout1.xml"/><Relationship Id="rId7" Type="http://schemas.openxmlformats.org/officeDocument/2006/relationships/image" Target="../media/image49.png"/><Relationship Id="rId2" Type="http://schemas.openxmlformats.org/officeDocument/2006/relationships/diagramData" Target="../diagrams/data1.xml"/><Relationship Id="rId1" Type="http://schemas.openxmlformats.org/officeDocument/2006/relationships/slideLayout" Target="../slideLayouts/slideLayout3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image" Target="../media/image102.tiff"/><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image" Target="../media/image103.tiff"/><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3" Type="http://schemas.openxmlformats.org/officeDocument/2006/relationships/image" Target="../media/image104.tiff"/><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3" Type="http://schemas.openxmlformats.org/officeDocument/2006/relationships/image" Target="../media/image105.tiff"/><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3" Type="http://schemas.openxmlformats.org/officeDocument/2006/relationships/hyperlink" Target="https://aka.ms/AzureDms" TargetMode="External"/><Relationship Id="rId2" Type="http://schemas.openxmlformats.org/officeDocument/2006/relationships/hyperlink" Target="https://datamigration.microsoft.com/" TargetMode="External"/><Relationship Id="rId1" Type="http://schemas.openxmlformats.org/officeDocument/2006/relationships/slideLayout" Target="../slideLayouts/slideLayout7.xml"/><Relationship Id="rId6" Type="http://schemas.openxmlformats.org/officeDocument/2006/relationships/hyperlink" Target="https://aka.ms/dea-tool" TargetMode="External"/><Relationship Id="rId5" Type="http://schemas.openxmlformats.org/officeDocument/2006/relationships/hyperlink" Target="https://aka.ms/get-ssma" TargetMode="External"/><Relationship Id="rId4" Type="http://schemas.openxmlformats.org/officeDocument/2006/relationships/hyperlink" Target="https://aka.ms/get-dma"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azure.microsoft.com/en-us/cloud-adoption-framework/" TargetMode="External"/><Relationship Id="rId2" Type="http://schemas.openxmlformats.org/officeDocument/2006/relationships/notesSlide" Target="../notesSlides/notesSlide19.xml"/><Relationship Id="rId1" Type="http://schemas.openxmlformats.org/officeDocument/2006/relationships/slideLayout" Target="../slideLayouts/slideLayout34.xml"/><Relationship Id="rId6" Type="http://schemas.openxmlformats.org/officeDocument/2006/relationships/hyperlink" Target="https://azure.microsoft.com/en-us/services/cost-management/" TargetMode="External"/><Relationship Id="rId5" Type="http://schemas.openxmlformats.org/officeDocument/2006/relationships/hyperlink" Target="https://azure.microsoft.com/en-us/programs/azure-fasttrack/" TargetMode="External"/><Relationship Id="rId4" Type="http://schemas.openxmlformats.org/officeDocument/2006/relationships/hyperlink" Target="https://azure.microsoft.com/en-us/migration/migration-program/"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1.png"/><Relationship Id="rId18" Type="http://schemas.openxmlformats.org/officeDocument/2006/relationships/image" Target="../media/image46.sv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17" Type="http://schemas.openxmlformats.org/officeDocument/2006/relationships/image" Target="../media/image45.png"/><Relationship Id="rId2" Type="http://schemas.openxmlformats.org/officeDocument/2006/relationships/notesSlide" Target="../notesSlides/notesSlide2.xml"/><Relationship Id="rId16" Type="http://schemas.openxmlformats.org/officeDocument/2006/relationships/image" Target="../media/image44.svg"/><Relationship Id="rId20" Type="http://schemas.openxmlformats.org/officeDocument/2006/relationships/image" Target="../media/image48.svg"/><Relationship Id="rId1" Type="http://schemas.openxmlformats.org/officeDocument/2006/relationships/slideLayout" Target="../slideLayouts/slideLayout10.xml"/><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svg"/><Relationship Id="rId19" Type="http://schemas.openxmlformats.org/officeDocument/2006/relationships/image" Target="../media/image47.png"/><Relationship Id="rId4" Type="http://schemas.openxmlformats.org/officeDocument/2006/relationships/image" Target="../media/image32.svg"/><Relationship Id="rId9" Type="http://schemas.openxmlformats.org/officeDocument/2006/relationships/image" Target="../media/image37.png"/><Relationship Id="rId14" Type="http://schemas.openxmlformats.org/officeDocument/2006/relationships/image" Target="../media/image42.svg"/></Relationships>
</file>

<file path=ppt/slides/_rels/slide5.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svg"/><Relationship Id="rId2" Type="http://schemas.openxmlformats.org/officeDocument/2006/relationships/notesSlide" Target="../notesSlides/notesSlide3.xml"/><Relationship Id="rId1" Type="http://schemas.openxmlformats.org/officeDocument/2006/relationships/slideLayout" Target="../slideLayouts/slideLayout132.xml"/><Relationship Id="rId6" Type="http://schemas.openxmlformats.org/officeDocument/2006/relationships/image" Target="../media/image52.sv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s>
</file>

<file path=ppt/slides/_rels/slide6.xml.rels><?xml version="1.0" encoding="UTF-8" standalone="yes"?>
<Relationships xmlns="http://schemas.openxmlformats.org/package/2006/relationships"><Relationship Id="rId8" Type="http://schemas.openxmlformats.org/officeDocument/2006/relationships/image" Target="../media/image64.jpeg"/><Relationship Id="rId13" Type="http://schemas.openxmlformats.org/officeDocument/2006/relationships/image" Target="../media/image67.svg"/><Relationship Id="rId18" Type="http://schemas.openxmlformats.org/officeDocument/2006/relationships/image" Target="../media/image72.png"/><Relationship Id="rId3" Type="http://schemas.openxmlformats.org/officeDocument/2006/relationships/image" Target="../media/image59.png"/><Relationship Id="rId21" Type="http://schemas.openxmlformats.org/officeDocument/2006/relationships/image" Target="../media/image75.svg"/><Relationship Id="rId7" Type="http://schemas.openxmlformats.org/officeDocument/2006/relationships/image" Target="../media/image63.png"/><Relationship Id="rId12" Type="http://schemas.openxmlformats.org/officeDocument/2006/relationships/image" Target="../media/image66.png"/><Relationship Id="rId17" Type="http://schemas.openxmlformats.org/officeDocument/2006/relationships/image" Target="../media/image71.svg"/><Relationship Id="rId2" Type="http://schemas.openxmlformats.org/officeDocument/2006/relationships/notesSlide" Target="../notesSlides/notesSlide4.xml"/><Relationship Id="rId16" Type="http://schemas.openxmlformats.org/officeDocument/2006/relationships/image" Target="../media/image70.png"/><Relationship Id="rId20" Type="http://schemas.openxmlformats.org/officeDocument/2006/relationships/image" Target="../media/image74.png"/><Relationship Id="rId1" Type="http://schemas.openxmlformats.org/officeDocument/2006/relationships/slideLayout" Target="../slideLayouts/slideLayout10.xml"/><Relationship Id="rId6" Type="http://schemas.openxmlformats.org/officeDocument/2006/relationships/image" Target="../media/image62.png"/><Relationship Id="rId11" Type="http://schemas.openxmlformats.org/officeDocument/2006/relationships/image" Target="../media/image38.svg"/><Relationship Id="rId5" Type="http://schemas.openxmlformats.org/officeDocument/2006/relationships/image" Target="../media/image61.png"/><Relationship Id="rId15" Type="http://schemas.openxmlformats.org/officeDocument/2006/relationships/image" Target="../media/image69.svg"/><Relationship Id="rId10" Type="http://schemas.openxmlformats.org/officeDocument/2006/relationships/image" Target="../media/image37.png"/><Relationship Id="rId19" Type="http://schemas.openxmlformats.org/officeDocument/2006/relationships/image" Target="../media/image73.sv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6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A8D3961-91D4-4041-9455-6E5EBC1A175C}"/>
              </a:ext>
            </a:extLst>
          </p:cNvPr>
          <p:cNvSpPr txBox="1">
            <a:spLocks/>
          </p:cNvSpPr>
          <p:nvPr/>
        </p:nvSpPr>
        <p:spPr>
          <a:xfrm>
            <a:off x="694119" y="1764290"/>
            <a:ext cx="6293535" cy="2649025"/>
          </a:xfrm>
          <a:prstGeom prst="rect">
            <a:avLst/>
          </a:prstGeom>
          <a:noFill/>
        </p:spPr>
        <p:txBody>
          <a:bodyPr vert="horz" wrap="square" lIns="0" tIns="0" rIns="0" bIns="179285" rtlCol="0" anchor="b" anchorCtr="0">
            <a:noAutofit/>
          </a:bodyPr>
          <a:lstStyle>
            <a:lvl1pPr algn="l" defTabSz="932742" rtl="0" eaLnBrk="1" latinLnBrk="0" hangingPunct="1">
              <a:lnSpc>
                <a:spcPct val="90000"/>
              </a:lnSpc>
              <a:spcBef>
                <a:spcPct val="0"/>
              </a:spcBef>
              <a:buNone/>
              <a:defRPr lang="en-US" sz="3600" b="0" strike="noStrike" kern="1200" cap="none" spc="-50" baseline="0">
                <a:ln w="3175">
                  <a:noFill/>
                </a:ln>
                <a:solidFill>
                  <a:schemeClr val="tx2"/>
                </a:solidFill>
                <a:effectLst/>
                <a:latin typeface="+mj-lt"/>
                <a:ea typeface="+mn-ea"/>
                <a:cs typeface="Segoe UI" pitchFamily="34" charset="0"/>
              </a:defRPr>
            </a:lvl1pPr>
          </a:lstStyle>
          <a:p>
            <a:pPr defTabSz="914367"/>
            <a:r>
              <a:rPr lang="en-US" sz="4902" spc="-49" dirty="0">
                <a:solidFill>
                  <a:srgbClr val="FFFFFF"/>
                </a:solidFill>
                <a:latin typeface="Segoe UI Semibold"/>
              </a:rPr>
              <a:t>Microsoft Azure: </a:t>
            </a:r>
            <a:br>
              <a:rPr lang="en-US" sz="4902" spc="-49" dirty="0">
                <a:solidFill>
                  <a:srgbClr val="0078D3"/>
                </a:solidFill>
                <a:latin typeface="Segoe UI Semibold"/>
              </a:rPr>
            </a:br>
            <a:r>
              <a:rPr lang="en-US" sz="4902" spc="-49" dirty="0">
                <a:solidFill>
                  <a:srgbClr val="50E6FF"/>
                </a:solidFill>
                <a:latin typeface="Segoe UI Semibold"/>
              </a:rPr>
              <a:t>SQL Migration in Azure</a:t>
            </a:r>
          </a:p>
        </p:txBody>
      </p:sp>
    </p:spTree>
    <p:extLst>
      <p:ext uri="{BB962C8B-B14F-4D97-AF65-F5344CB8AC3E}">
        <p14:creationId xmlns:p14="http://schemas.microsoft.com/office/powerpoint/2010/main" val="2489533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0" name="Straight Connector 119">
            <a:extLst>
              <a:ext uri="{FF2B5EF4-FFF2-40B4-BE49-F238E27FC236}">
                <a16:creationId xmlns:a16="http://schemas.microsoft.com/office/drawing/2014/main" id="{497B216E-0A4B-0B4C-8C03-69C3A1A8048A}"/>
              </a:ext>
            </a:extLst>
          </p:cNvPr>
          <p:cNvCxnSpPr>
            <a:cxnSpLocks/>
          </p:cNvCxnSpPr>
          <p:nvPr/>
        </p:nvCxnSpPr>
        <p:spPr>
          <a:xfrm>
            <a:off x="7071497" y="5832119"/>
            <a:ext cx="0" cy="860841"/>
          </a:xfrm>
          <a:prstGeom prst="line">
            <a:avLst/>
          </a:prstGeom>
          <a:ln w="38100" cap="rnd" cmpd="sng" algn="ctr">
            <a:solidFill>
              <a:schemeClr val="bg1">
                <a:lumMod val="75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73" name="Graphic 72">
            <a:extLst>
              <a:ext uri="{FF2B5EF4-FFF2-40B4-BE49-F238E27FC236}">
                <a16:creationId xmlns:a16="http://schemas.microsoft.com/office/drawing/2014/main" id="{3AAE6425-925D-BD49-941F-445616DD5A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12242" y="4836103"/>
            <a:ext cx="1113802" cy="1113802"/>
          </a:xfrm>
          <a:prstGeom prst="rect">
            <a:avLst/>
          </a:prstGeom>
        </p:spPr>
      </p:pic>
      <p:cxnSp>
        <p:nvCxnSpPr>
          <p:cNvPr id="63" name="Straight Connector 62">
            <a:extLst>
              <a:ext uri="{FF2B5EF4-FFF2-40B4-BE49-F238E27FC236}">
                <a16:creationId xmlns:a16="http://schemas.microsoft.com/office/drawing/2014/main" id="{C671DFCB-9934-5543-A936-D915A7B9E0C0}"/>
              </a:ext>
            </a:extLst>
          </p:cNvPr>
          <p:cNvCxnSpPr>
            <a:cxnSpLocks/>
          </p:cNvCxnSpPr>
          <p:nvPr/>
        </p:nvCxnSpPr>
        <p:spPr>
          <a:xfrm>
            <a:off x="7068962" y="1496480"/>
            <a:ext cx="0" cy="1746786"/>
          </a:xfrm>
          <a:prstGeom prst="line">
            <a:avLst/>
          </a:prstGeom>
          <a:ln w="38100" cap="rnd" cmpd="sng" algn="ctr">
            <a:solidFill>
              <a:schemeClr val="bg1">
                <a:lumMod val="75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 name="TextBox 8"/>
          <p:cNvSpPr txBox="1"/>
          <p:nvPr/>
        </p:nvSpPr>
        <p:spPr>
          <a:xfrm rot="5400000">
            <a:off x="6590941" y="3287845"/>
            <a:ext cx="1458157" cy="276999"/>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Database endpoint</a:t>
            </a:r>
          </a:p>
        </p:txBody>
      </p:sp>
      <p:sp>
        <p:nvSpPr>
          <p:cNvPr id="32" name="Up-Down Arrow 31"/>
          <p:cNvSpPr/>
          <p:nvPr/>
        </p:nvSpPr>
        <p:spPr>
          <a:xfrm>
            <a:off x="9014668" y="3994924"/>
            <a:ext cx="148413" cy="748907"/>
          </a:xfrm>
          <a:prstGeom prst="up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37" name="Elbow Connector 36"/>
          <p:cNvCxnSpPr>
            <a:cxnSpLocks/>
          </p:cNvCxnSpPr>
          <p:nvPr/>
        </p:nvCxnSpPr>
        <p:spPr>
          <a:xfrm>
            <a:off x="5640727" y="3398636"/>
            <a:ext cx="2764365" cy="1604469"/>
          </a:xfrm>
          <a:prstGeom prst="bentConnector3">
            <a:avLst>
              <a:gd name="adj1" fmla="val 51668"/>
            </a:avLst>
          </a:prstGeom>
          <a:ln w="825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52" name="TextBox 151"/>
          <p:cNvSpPr txBox="1"/>
          <p:nvPr/>
        </p:nvSpPr>
        <p:spPr>
          <a:xfrm>
            <a:off x="7435093" y="5949905"/>
            <a:ext cx="3264219" cy="276999"/>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DMS hybrid worker running on-premises</a:t>
            </a:r>
          </a:p>
        </p:txBody>
      </p:sp>
      <p:sp>
        <p:nvSpPr>
          <p:cNvPr id="153" name="TextBox 152"/>
          <p:cNvSpPr txBox="1"/>
          <p:nvPr/>
        </p:nvSpPr>
        <p:spPr>
          <a:xfrm>
            <a:off x="5658989" y="5369700"/>
            <a:ext cx="2723060" cy="461665"/>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Cloud DMS control communication</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Segoe UI"/>
              </a:rPr>
              <a:t>443 (SSL) outbound only</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55" name="TextBox 154"/>
          <p:cNvSpPr txBox="1"/>
          <p:nvPr/>
        </p:nvSpPr>
        <p:spPr>
          <a:xfrm rot="5400000">
            <a:off x="6038119" y="4089291"/>
            <a:ext cx="1550632" cy="276999"/>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Data movement</a:t>
            </a:r>
          </a:p>
        </p:txBody>
      </p:sp>
      <p:grpSp>
        <p:nvGrpSpPr>
          <p:cNvPr id="12" name="Group 11">
            <a:extLst>
              <a:ext uri="{FF2B5EF4-FFF2-40B4-BE49-F238E27FC236}">
                <a16:creationId xmlns:a16="http://schemas.microsoft.com/office/drawing/2014/main" id="{7DDA0050-E6E0-794F-98D3-37B9D48A362A}"/>
              </a:ext>
            </a:extLst>
          </p:cNvPr>
          <p:cNvGrpSpPr/>
          <p:nvPr/>
        </p:nvGrpSpPr>
        <p:grpSpPr>
          <a:xfrm>
            <a:off x="1073480" y="2274139"/>
            <a:ext cx="1887276" cy="4058239"/>
            <a:chOff x="367095" y="1948862"/>
            <a:chExt cx="1887276" cy="4058239"/>
          </a:xfrm>
        </p:grpSpPr>
        <p:grpSp>
          <p:nvGrpSpPr>
            <p:cNvPr id="258" name="Group 257">
              <a:extLst>
                <a:ext uri="{FF2B5EF4-FFF2-40B4-BE49-F238E27FC236}">
                  <a16:creationId xmlns:a16="http://schemas.microsoft.com/office/drawing/2014/main" id="{7FEAEAA8-5393-4609-A649-D4529EF01C72}"/>
                </a:ext>
              </a:extLst>
            </p:cNvPr>
            <p:cNvGrpSpPr/>
            <p:nvPr/>
          </p:nvGrpSpPr>
          <p:grpSpPr>
            <a:xfrm>
              <a:off x="367095" y="5134576"/>
              <a:ext cx="1120879" cy="814494"/>
              <a:chOff x="412956" y="5505603"/>
              <a:chExt cx="1120878" cy="814495"/>
            </a:xfrm>
          </p:grpSpPr>
          <p:pic>
            <p:nvPicPr>
              <p:cNvPr id="211" name="Picture 210">
                <a:extLst>
                  <a:ext uri="{FF2B5EF4-FFF2-40B4-BE49-F238E27FC236}">
                    <a16:creationId xmlns:a16="http://schemas.microsoft.com/office/drawing/2014/main" id="{8B96B6BE-DC62-4DB4-BC88-61E20B1474A1}"/>
                  </a:ext>
                </a:extLst>
              </p:cNvPr>
              <p:cNvPicPr>
                <a:picLocks noChangeAspect="1"/>
              </p:cNvPicPr>
              <p:nvPr/>
            </p:nvPicPr>
            <p:blipFill>
              <a:blip r:embed="rId5"/>
              <a:stretch>
                <a:fillRect/>
              </a:stretch>
            </p:blipFill>
            <p:spPr>
              <a:xfrm>
                <a:off x="606680" y="5505603"/>
                <a:ext cx="740708" cy="740708"/>
              </a:xfrm>
              <a:prstGeom prst="rect">
                <a:avLst/>
              </a:prstGeom>
            </p:spPr>
          </p:pic>
          <p:sp>
            <p:nvSpPr>
              <p:cNvPr id="112" name="Rectangle 111">
                <a:extLst>
                  <a:ext uri="{FF2B5EF4-FFF2-40B4-BE49-F238E27FC236}">
                    <a16:creationId xmlns:a16="http://schemas.microsoft.com/office/drawing/2014/main" id="{38CC82BD-25CE-420E-BA06-4A1FFCD70159}"/>
                  </a:ext>
                </a:extLst>
              </p:cNvPr>
              <p:cNvSpPr/>
              <p:nvPr/>
            </p:nvSpPr>
            <p:spPr>
              <a:xfrm>
                <a:off x="412956" y="6073877"/>
                <a:ext cx="1120878"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0" marR="0" lvl="0" indent="0" algn="ctr" defTabSz="91420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CLI commands</a:t>
                </a:r>
              </a:p>
            </p:txBody>
          </p:sp>
        </p:grpSp>
        <p:grpSp>
          <p:nvGrpSpPr>
            <p:cNvPr id="259" name="Group 258">
              <a:extLst>
                <a:ext uri="{FF2B5EF4-FFF2-40B4-BE49-F238E27FC236}">
                  <a16:creationId xmlns:a16="http://schemas.microsoft.com/office/drawing/2014/main" id="{7963AA2D-2D14-40A0-ADA8-464AC896F138}"/>
                </a:ext>
              </a:extLst>
            </p:cNvPr>
            <p:cNvGrpSpPr/>
            <p:nvPr/>
          </p:nvGrpSpPr>
          <p:grpSpPr>
            <a:xfrm>
              <a:off x="367095" y="3696611"/>
              <a:ext cx="1120879" cy="824327"/>
              <a:chOff x="412956" y="3735798"/>
              <a:chExt cx="1120878" cy="824326"/>
            </a:xfrm>
          </p:grpSpPr>
          <p:pic>
            <p:nvPicPr>
              <p:cNvPr id="209" name="Picture 208">
                <a:extLst>
                  <a:ext uri="{FF2B5EF4-FFF2-40B4-BE49-F238E27FC236}">
                    <a16:creationId xmlns:a16="http://schemas.microsoft.com/office/drawing/2014/main" id="{601A7D68-FCFF-4356-BEB6-E546D739F2C1}"/>
                  </a:ext>
                </a:extLst>
              </p:cNvPr>
              <p:cNvPicPr>
                <a:picLocks noChangeAspect="1"/>
              </p:cNvPicPr>
              <p:nvPr/>
            </p:nvPicPr>
            <p:blipFill>
              <a:blip r:embed="rId6"/>
              <a:stretch>
                <a:fillRect/>
              </a:stretch>
            </p:blipFill>
            <p:spPr>
              <a:xfrm>
                <a:off x="619432" y="3735798"/>
                <a:ext cx="708384" cy="708384"/>
              </a:xfrm>
              <a:prstGeom prst="rect">
                <a:avLst/>
              </a:prstGeom>
            </p:spPr>
          </p:pic>
          <p:sp>
            <p:nvSpPr>
              <p:cNvPr id="113" name="Rectangle 112">
                <a:extLst>
                  <a:ext uri="{FF2B5EF4-FFF2-40B4-BE49-F238E27FC236}">
                    <a16:creationId xmlns:a16="http://schemas.microsoft.com/office/drawing/2014/main" id="{958AFD5A-6D22-4CDE-9918-2B55C24C31D0}"/>
                  </a:ext>
                </a:extLst>
              </p:cNvPr>
              <p:cNvSpPr/>
              <p:nvPr/>
            </p:nvSpPr>
            <p:spPr>
              <a:xfrm>
                <a:off x="412956" y="4313903"/>
                <a:ext cx="1120878"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0" marR="0" lvl="0" indent="0" algn="ctr" defTabSz="91420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PowerShell</a:t>
                </a:r>
              </a:p>
            </p:txBody>
          </p:sp>
        </p:grpSp>
        <p:pic>
          <p:nvPicPr>
            <p:cNvPr id="137" name="Picture 136">
              <a:extLst>
                <a:ext uri="{FF2B5EF4-FFF2-40B4-BE49-F238E27FC236}">
                  <a16:creationId xmlns:a16="http://schemas.microsoft.com/office/drawing/2014/main" id="{32D2D03F-F27B-437F-9A4C-46676492191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7370" y="1948862"/>
              <a:ext cx="927001" cy="4058239"/>
            </a:xfrm>
            <a:prstGeom prst="rect">
              <a:avLst/>
            </a:prstGeom>
          </p:spPr>
        </p:pic>
        <p:grpSp>
          <p:nvGrpSpPr>
            <p:cNvPr id="10" name="Group 9">
              <a:extLst>
                <a:ext uri="{FF2B5EF4-FFF2-40B4-BE49-F238E27FC236}">
                  <a16:creationId xmlns:a16="http://schemas.microsoft.com/office/drawing/2014/main" id="{56150134-ABAA-284E-9016-DFC3AB9F2647}"/>
                </a:ext>
              </a:extLst>
            </p:cNvPr>
            <p:cNvGrpSpPr/>
            <p:nvPr/>
          </p:nvGrpSpPr>
          <p:grpSpPr>
            <a:xfrm>
              <a:off x="367095" y="2084584"/>
              <a:ext cx="1120879" cy="936939"/>
              <a:chOff x="1838072" y="2084584"/>
              <a:chExt cx="1120879" cy="936939"/>
            </a:xfrm>
          </p:grpSpPr>
          <p:sp>
            <p:nvSpPr>
              <p:cNvPr id="192" name="Rectangle 191">
                <a:extLst>
                  <a:ext uri="{FF2B5EF4-FFF2-40B4-BE49-F238E27FC236}">
                    <a16:creationId xmlns:a16="http://schemas.microsoft.com/office/drawing/2014/main" id="{510ACCBA-F706-48E4-8AD8-7B2C82DF619B}"/>
                  </a:ext>
                </a:extLst>
              </p:cNvPr>
              <p:cNvSpPr/>
              <p:nvPr/>
            </p:nvSpPr>
            <p:spPr>
              <a:xfrm>
                <a:off x="1838072" y="2775302"/>
                <a:ext cx="1120879"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0" marR="0" lvl="0" indent="0" algn="ctr" defTabSz="91420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Azure Portal</a:t>
                </a:r>
              </a:p>
            </p:txBody>
          </p:sp>
          <p:sp>
            <p:nvSpPr>
              <p:cNvPr id="257" name="Rectangle 256">
                <a:extLst>
                  <a:ext uri="{FF2B5EF4-FFF2-40B4-BE49-F238E27FC236}">
                    <a16:creationId xmlns:a16="http://schemas.microsoft.com/office/drawing/2014/main" id="{DFFB7195-640C-404B-8ACA-FB089294FD1D}"/>
                  </a:ext>
                </a:extLst>
              </p:cNvPr>
              <p:cNvSpPr/>
              <p:nvPr/>
            </p:nvSpPr>
            <p:spPr bwMode="auto">
              <a:xfrm>
                <a:off x="2125664" y="2150951"/>
                <a:ext cx="567814" cy="41295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5" name="Picture 4">
                <a:extLst>
                  <a:ext uri="{FF2B5EF4-FFF2-40B4-BE49-F238E27FC236}">
                    <a16:creationId xmlns:a16="http://schemas.microsoft.com/office/drawing/2014/main" id="{D9EFAC59-B392-B34F-A1BE-3278CF6EFED3}"/>
                  </a:ext>
                </a:extLst>
              </p:cNvPr>
              <p:cNvPicPr>
                <a:picLocks noChangeAspect="1"/>
              </p:cNvPicPr>
              <p:nvPr/>
            </p:nvPicPr>
            <p:blipFill rotWithShape="1">
              <a:blip r:embed="rId8"/>
              <a:srcRect l="26260" t="13034" r="26400" b="19786"/>
              <a:stretch/>
            </p:blipFill>
            <p:spPr>
              <a:xfrm>
                <a:off x="2168953" y="2178524"/>
                <a:ext cx="479872" cy="383742"/>
              </a:xfrm>
              <a:prstGeom prst="rect">
                <a:avLst/>
              </a:prstGeom>
            </p:spPr>
          </p:pic>
        </p:grpSp>
      </p:grpSp>
      <p:grpSp>
        <p:nvGrpSpPr>
          <p:cNvPr id="29" name="Group 28">
            <a:extLst>
              <a:ext uri="{FF2B5EF4-FFF2-40B4-BE49-F238E27FC236}">
                <a16:creationId xmlns:a16="http://schemas.microsoft.com/office/drawing/2014/main" id="{7C2477E5-9BD7-F247-AEC4-D92B53886C17}"/>
              </a:ext>
            </a:extLst>
          </p:cNvPr>
          <p:cNvGrpSpPr/>
          <p:nvPr/>
        </p:nvGrpSpPr>
        <p:grpSpPr>
          <a:xfrm>
            <a:off x="3929930" y="1212010"/>
            <a:ext cx="2351314" cy="921156"/>
            <a:chOff x="3511604" y="1110932"/>
            <a:chExt cx="2351314" cy="921156"/>
          </a:xfrm>
        </p:grpSpPr>
        <p:sp>
          <p:nvSpPr>
            <p:cNvPr id="92" name="Rectangle 91">
              <a:extLst>
                <a:ext uri="{FF2B5EF4-FFF2-40B4-BE49-F238E27FC236}">
                  <a16:creationId xmlns:a16="http://schemas.microsoft.com/office/drawing/2014/main" id="{D2330A39-2AE1-42B4-A7DD-EF17C1556020}"/>
                </a:ext>
              </a:extLst>
            </p:cNvPr>
            <p:cNvSpPr/>
            <p:nvPr/>
          </p:nvSpPr>
          <p:spPr>
            <a:xfrm>
              <a:off x="3511604" y="1724311"/>
              <a:ext cx="2351314" cy="307777"/>
            </a:xfrm>
            <a:prstGeom prst="rect">
              <a:avLst/>
            </a:prstGeom>
          </p:spPr>
          <p:txBody>
            <a:bodyPr wrap="square">
              <a:spAutoFit/>
            </a:bodyPr>
            <a:lstStyle/>
            <a:p>
              <a:pPr marL="0" marR="0" lvl="0" indent="0" algn="ctr" defTabSz="914080" rtl="0" eaLnBrk="1" fontAlgn="base" latinLnBrk="0" hangingPunct="1">
                <a:lnSpc>
                  <a:spcPct val="100000"/>
                </a:lnSpc>
                <a:spcBef>
                  <a:spcPts val="200"/>
                </a:spcBef>
                <a:spcAft>
                  <a:spcPct val="0"/>
                </a:spcAft>
                <a:buClrTx/>
                <a:buSzTx/>
                <a:buFontTx/>
                <a:buNone/>
                <a:tabLst/>
                <a:defRPr/>
              </a:pPr>
              <a:r>
                <a:rPr kumimoji="0" lang="en-US" sz="1400" b="0" i="0" u="none" strike="noStrike" kern="0" cap="none" spc="49" normalizeH="0" baseline="0" noProof="0">
                  <a:ln>
                    <a:noFill/>
                  </a:ln>
                  <a:solidFill>
                    <a:srgbClr val="000000"/>
                  </a:solidFill>
                  <a:effectLst/>
                  <a:uLnTx/>
                  <a:uFillTx/>
                  <a:latin typeface="Segoe UI Semilight" charset="0"/>
                  <a:ea typeface="Segoe UI Semilight" charset="0"/>
                  <a:cs typeface="Segoe UI Semilight" charset="0"/>
                </a:rPr>
                <a:t>Customer subscription</a:t>
              </a:r>
            </a:p>
          </p:txBody>
        </p:sp>
        <p:pic>
          <p:nvPicPr>
            <p:cNvPr id="14" name="Graphic 13">
              <a:extLst>
                <a:ext uri="{FF2B5EF4-FFF2-40B4-BE49-F238E27FC236}">
                  <a16:creationId xmlns:a16="http://schemas.microsoft.com/office/drawing/2014/main" id="{22327F36-7CE9-1143-9B05-47A37C07720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62865" y="1110932"/>
              <a:ext cx="648791" cy="648791"/>
            </a:xfrm>
            <a:prstGeom prst="rect">
              <a:avLst/>
            </a:prstGeom>
          </p:spPr>
        </p:pic>
      </p:grpSp>
      <p:pic>
        <p:nvPicPr>
          <p:cNvPr id="17" name="Graphic 16">
            <a:extLst>
              <a:ext uri="{FF2B5EF4-FFF2-40B4-BE49-F238E27FC236}">
                <a16:creationId xmlns:a16="http://schemas.microsoft.com/office/drawing/2014/main" id="{41747D8D-A0A6-5847-8766-AF8402BE195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78135" y="2919055"/>
            <a:ext cx="1115530" cy="1101675"/>
          </a:xfrm>
          <a:prstGeom prst="rect">
            <a:avLst/>
          </a:prstGeom>
        </p:spPr>
      </p:pic>
      <p:sp>
        <p:nvSpPr>
          <p:cNvPr id="80" name="Rectangle 79">
            <a:extLst>
              <a:ext uri="{FF2B5EF4-FFF2-40B4-BE49-F238E27FC236}">
                <a16:creationId xmlns:a16="http://schemas.microsoft.com/office/drawing/2014/main" id="{8B5A7FBD-73DE-432D-8800-9B3F4F548488}"/>
              </a:ext>
            </a:extLst>
          </p:cNvPr>
          <p:cNvSpPr/>
          <p:nvPr/>
        </p:nvSpPr>
        <p:spPr>
          <a:xfrm>
            <a:off x="8390566" y="1831276"/>
            <a:ext cx="1295164" cy="307777"/>
          </a:xfrm>
          <a:prstGeom prst="rect">
            <a:avLst/>
          </a:prstGeom>
        </p:spPr>
        <p:txBody>
          <a:bodyPr wrap="square">
            <a:spAutoFit/>
          </a:bodyPr>
          <a:lstStyle/>
          <a:p>
            <a:pPr marL="0" marR="0" lvl="0" indent="0" algn="ctr" defTabSz="914080" rtl="0" eaLnBrk="1" fontAlgn="base" latinLnBrk="0" hangingPunct="1">
              <a:lnSpc>
                <a:spcPct val="100000"/>
              </a:lnSpc>
              <a:spcBef>
                <a:spcPts val="200"/>
              </a:spcBef>
              <a:spcAft>
                <a:spcPct val="0"/>
              </a:spcAft>
              <a:buClrTx/>
              <a:buSzTx/>
              <a:buFontTx/>
              <a:buNone/>
              <a:tabLst/>
              <a:defRPr/>
            </a:pPr>
            <a:r>
              <a:rPr kumimoji="0" lang="en-US" sz="1400" b="0" i="0" u="none" strike="noStrike" kern="0" cap="none" spc="49" normalizeH="0" baseline="0" noProof="0">
                <a:ln>
                  <a:noFill/>
                </a:ln>
                <a:solidFill>
                  <a:srgbClr val="000000"/>
                </a:solidFill>
                <a:effectLst/>
                <a:uLnTx/>
                <a:uFillTx/>
                <a:latin typeface="Segoe UI Semilight" charset="0"/>
                <a:ea typeface="Segoe UI Semilight" charset="0"/>
                <a:cs typeface="Segoe UI Semilight" charset="0"/>
              </a:rPr>
              <a:t>On-premises</a:t>
            </a:r>
          </a:p>
        </p:txBody>
      </p:sp>
      <p:pic>
        <p:nvPicPr>
          <p:cNvPr id="26" name="Graphic 25">
            <a:extLst>
              <a:ext uri="{FF2B5EF4-FFF2-40B4-BE49-F238E27FC236}">
                <a16:creationId xmlns:a16="http://schemas.microsoft.com/office/drawing/2014/main" id="{EAA31684-C4AE-E44F-9A48-5DA2534AC67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591074" y="961462"/>
            <a:ext cx="894149" cy="894149"/>
          </a:xfrm>
          <a:prstGeom prst="rect">
            <a:avLst/>
          </a:prstGeom>
        </p:spPr>
      </p:pic>
      <p:grpSp>
        <p:nvGrpSpPr>
          <p:cNvPr id="56" name="Group 55">
            <a:extLst>
              <a:ext uri="{FF2B5EF4-FFF2-40B4-BE49-F238E27FC236}">
                <a16:creationId xmlns:a16="http://schemas.microsoft.com/office/drawing/2014/main" id="{4580F506-E90F-F54A-A455-DE3494DD1E01}"/>
              </a:ext>
            </a:extLst>
          </p:cNvPr>
          <p:cNvGrpSpPr/>
          <p:nvPr/>
        </p:nvGrpSpPr>
        <p:grpSpPr>
          <a:xfrm>
            <a:off x="3523652" y="4817157"/>
            <a:ext cx="2224491" cy="1594413"/>
            <a:chOff x="3308499" y="4646923"/>
            <a:chExt cx="2224491" cy="1594413"/>
          </a:xfrm>
        </p:grpSpPr>
        <p:pic>
          <p:nvPicPr>
            <p:cNvPr id="19" name="Graphic 18">
              <a:extLst>
                <a:ext uri="{FF2B5EF4-FFF2-40B4-BE49-F238E27FC236}">
                  <a16:creationId xmlns:a16="http://schemas.microsoft.com/office/drawing/2014/main" id="{6E5E5252-5578-674D-89EF-023256C7B74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885162" y="4646923"/>
              <a:ext cx="1071168" cy="1071166"/>
            </a:xfrm>
            <a:prstGeom prst="rect">
              <a:avLst/>
            </a:prstGeom>
          </p:spPr>
        </p:pic>
        <p:sp>
          <p:nvSpPr>
            <p:cNvPr id="101" name="TextBox 100">
              <a:extLst>
                <a:ext uri="{FF2B5EF4-FFF2-40B4-BE49-F238E27FC236}">
                  <a16:creationId xmlns:a16="http://schemas.microsoft.com/office/drawing/2014/main" id="{177279FD-3496-3C42-9F62-D526CE8E8C8C}"/>
                </a:ext>
              </a:extLst>
            </p:cNvPr>
            <p:cNvSpPr txBox="1"/>
            <p:nvPr/>
          </p:nvSpPr>
          <p:spPr>
            <a:xfrm>
              <a:off x="3308499" y="5779671"/>
              <a:ext cx="2224491" cy="461665"/>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Azure Database</a:t>
              </a: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000000"/>
                  </a:solidFill>
                  <a:effectLst/>
                  <a:uLnTx/>
                  <a:uFillTx/>
                  <a:latin typeface="Segoe UI"/>
                  <a:ea typeface="+mn-ea"/>
                  <a:cs typeface="+mn-cs"/>
                </a:rPr>
                <a:t>Migration Service</a:t>
              </a:r>
            </a:p>
          </p:txBody>
        </p:sp>
      </p:grpSp>
      <p:cxnSp>
        <p:nvCxnSpPr>
          <p:cNvPr id="64" name="Straight Connector 63">
            <a:extLst>
              <a:ext uri="{FF2B5EF4-FFF2-40B4-BE49-F238E27FC236}">
                <a16:creationId xmlns:a16="http://schemas.microsoft.com/office/drawing/2014/main" id="{446045C9-7CD2-9847-A4B7-C416F0685329}"/>
              </a:ext>
            </a:extLst>
          </p:cNvPr>
          <p:cNvCxnSpPr/>
          <p:nvPr/>
        </p:nvCxnSpPr>
        <p:spPr>
          <a:xfrm>
            <a:off x="3448547" y="2274139"/>
            <a:ext cx="3327662"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AB60F8D3-2467-604F-A7D3-63BD190A0A54}"/>
              </a:ext>
            </a:extLst>
          </p:cNvPr>
          <p:cNvCxnSpPr/>
          <p:nvPr/>
        </p:nvCxnSpPr>
        <p:spPr>
          <a:xfrm>
            <a:off x="7371650" y="2274139"/>
            <a:ext cx="3327662"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70B63F89-9F6C-8048-9681-737591F57259}"/>
              </a:ext>
            </a:extLst>
          </p:cNvPr>
          <p:cNvCxnSpPr>
            <a:cxnSpLocks/>
          </p:cNvCxnSpPr>
          <p:nvPr/>
        </p:nvCxnSpPr>
        <p:spPr>
          <a:xfrm>
            <a:off x="3175692" y="1496480"/>
            <a:ext cx="0" cy="5036363"/>
          </a:xfrm>
          <a:prstGeom prst="line">
            <a:avLst/>
          </a:prstGeom>
          <a:ln w="38100" cap="rnd" cmpd="sng" algn="ctr">
            <a:solidFill>
              <a:schemeClr val="bg1">
                <a:lumMod val="75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Title 7">
            <a:extLst>
              <a:ext uri="{FF2B5EF4-FFF2-40B4-BE49-F238E27FC236}">
                <a16:creationId xmlns:a16="http://schemas.microsoft.com/office/drawing/2014/main" id="{52CE6386-25CB-4F5A-88A2-C1BBC82D857A}"/>
              </a:ext>
            </a:extLst>
          </p:cNvPr>
          <p:cNvSpPr>
            <a:spLocks noGrp="1"/>
          </p:cNvSpPr>
          <p:nvPr>
            <p:ph type="title"/>
          </p:nvPr>
        </p:nvSpPr>
        <p:spPr/>
        <p:txBody>
          <a:bodyPr/>
          <a:lstStyle/>
          <a:p>
            <a:r>
              <a:rPr lang="en-US">
                <a:cs typeface="Segoe UI"/>
              </a:rPr>
              <a:t>What is DMS hybrid mode?</a:t>
            </a:r>
            <a:endParaRPr lang="en-US"/>
          </a:p>
        </p:txBody>
      </p:sp>
      <p:cxnSp>
        <p:nvCxnSpPr>
          <p:cNvPr id="4" name="Straight Arrow Connector 3">
            <a:extLst>
              <a:ext uri="{FF2B5EF4-FFF2-40B4-BE49-F238E27FC236}">
                <a16:creationId xmlns:a16="http://schemas.microsoft.com/office/drawing/2014/main" id="{5CD9F02B-629A-442C-8B9B-C99EB1C8A0D6}"/>
              </a:ext>
            </a:extLst>
          </p:cNvPr>
          <p:cNvCxnSpPr/>
          <p:nvPr/>
        </p:nvCxnSpPr>
        <p:spPr>
          <a:xfrm flipH="1">
            <a:off x="5640727" y="5297150"/>
            <a:ext cx="2554811" cy="0"/>
          </a:xfrm>
          <a:prstGeom prst="straightConnector1">
            <a:avLst/>
          </a:prstGeom>
          <a:ln w="60325">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6" name="Graphic 6">
            <a:extLst>
              <a:ext uri="{FF2B5EF4-FFF2-40B4-BE49-F238E27FC236}">
                <a16:creationId xmlns:a16="http://schemas.microsoft.com/office/drawing/2014/main" id="{5AFB610E-02DC-49F7-8A0C-5252D2B14ED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587220" y="2802947"/>
            <a:ext cx="1099705" cy="1099705"/>
          </a:xfrm>
          <a:prstGeom prst="rect">
            <a:avLst/>
          </a:prstGeom>
        </p:spPr>
      </p:pic>
      <p:pic>
        <p:nvPicPr>
          <p:cNvPr id="1030" name="Picture 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257300" y="2400300"/>
            <a:ext cx="7747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596124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Rectangle 216">
            <a:extLst>
              <a:ext uri="{FF2B5EF4-FFF2-40B4-BE49-F238E27FC236}">
                <a16:creationId xmlns:a16="http://schemas.microsoft.com/office/drawing/2014/main" id="{DDCE71B2-DF3C-4FA0-85A1-BBD94A8E4157}"/>
              </a:ext>
            </a:extLst>
          </p:cNvPr>
          <p:cNvSpPr/>
          <p:nvPr/>
        </p:nvSpPr>
        <p:spPr bwMode="auto">
          <a:xfrm>
            <a:off x="7490890" y="1842125"/>
            <a:ext cx="1650302" cy="1586876"/>
          </a:xfrm>
          <a:prstGeom prst="rect">
            <a:avLst/>
          </a:prstGeom>
          <a:solidFill>
            <a:schemeClr val="bg1">
              <a:lumMod val="95000"/>
            </a:schemeClr>
          </a:solidFill>
          <a:ln w="12700" cap="flat" cmpd="sng" algn="ctr">
            <a:noFill/>
            <a:prstDash val="solid"/>
            <a:miter lim="800000"/>
            <a:headEnd type="none" w="med" len="med"/>
            <a:tailEnd type="none" w="med" len="med"/>
          </a:ln>
        </p:spPr>
        <p:style>
          <a:lnRef idx="0">
            <a:scrgbClr r="0" g="0" b="0"/>
          </a:lnRef>
          <a:fillRef idx="0">
            <a:scrgbClr r="0" g="0" b="0"/>
          </a:fillRef>
          <a:effectRef idx="0">
            <a:scrgbClr r="0" g="0" b="0"/>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ct val="35000"/>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Subnet used for MI</a:t>
            </a:r>
          </a:p>
        </p:txBody>
      </p:sp>
      <p:sp>
        <p:nvSpPr>
          <p:cNvPr id="218" name="TextBox 217">
            <a:extLst>
              <a:ext uri="{FF2B5EF4-FFF2-40B4-BE49-F238E27FC236}">
                <a16:creationId xmlns:a16="http://schemas.microsoft.com/office/drawing/2014/main" id="{23DCD52B-EE22-4E8C-89FD-F7ACB5E856F1}"/>
              </a:ext>
            </a:extLst>
          </p:cNvPr>
          <p:cNvSpPr txBox="1"/>
          <p:nvPr/>
        </p:nvSpPr>
        <p:spPr>
          <a:xfrm>
            <a:off x="7490888" y="1560644"/>
            <a:ext cx="1650303" cy="237757"/>
          </a:xfrm>
          <a:prstGeom prst="rect">
            <a:avLst/>
          </a:prstGeom>
        </p:spPr>
        <p:txBody>
          <a:bodyPr wrap="square" lIns="0" tIns="45720" rIns="91440" bIns="45720" rtlCol="0">
            <a:spAutoFit/>
          </a:bodyPr>
          <a:lstStyle>
            <a:defPPr>
              <a:defRPr lang="en-US"/>
            </a:defPPr>
            <a:lvl1pPr algn="ctr">
              <a:lnSpc>
                <a:spcPct val="90000"/>
              </a:lnSpc>
              <a:spcAft>
                <a:spcPts val="588"/>
              </a:spcAft>
              <a:defRPr sz="1050" kern="0">
                <a:solidFill>
                  <a:srgbClr val="0078D7"/>
                </a:soli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05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Virtual Network (VNET)</a:t>
            </a:r>
          </a:p>
        </p:txBody>
      </p:sp>
      <p:sp>
        <p:nvSpPr>
          <p:cNvPr id="2" name="Title 1"/>
          <p:cNvSpPr>
            <a:spLocks noGrp="1"/>
          </p:cNvSpPr>
          <p:nvPr>
            <p:ph type="title"/>
          </p:nvPr>
        </p:nvSpPr>
        <p:spPr>
          <a:xfrm>
            <a:off x="588263" y="457200"/>
            <a:ext cx="11018520" cy="923330"/>
          </a:xfrm>
        </p:spPr>
        <p:txBody>
          <a:bodyPr/>
          <a:lstStyle/>
          <a:p>
            <a:r>
              <a:rPr lang="en-US" sz="3600"/>
              <a:t>Online migration with backup and restore technology</a:t>
            </a:r>
            <a:br>
              <a:rPr lang="en-US"/>
            </a:br>
            <a:r>
              <a:rPr lang="en-US" sz="2400" i="1">
                <a:solidFill>
                  <a:schemeClr val="accent1"/>
                </a:solidFill>
              </a:rPr>
              <a:t>SQL Server to Azure SQL Database Managed Instance example</a:t>
            </a:r>
          </a:p>
        </p:txBody>
      </p:sp>
      <p:sp>
        <p:nvSpPr>
          <p:cNvPr id="4" name="Text Placeholder 3">
            <a:extLst>
              <a:ext uri="{FF2B5EF4-FFF2-40B4-BE49-F238E27FC236}">
                <a16:creationId xmlns:a16="http://schemas.microsoft.com/office/drawing/2014/main" id="{C43DFDF8-E4C6-46BE-A1D2-DBA71E4424EA}"/>
              </a:ext>
            </a:extLst>
          </p:cNvPr>
          <p:cNvSpPr>
            <a:spLocks noGrp="1"/>
          </p:cNvSpPr>
          <p:nvPr>
            <p:ph type="body" sz="quarter" idx="10"/>
          </p:nvPr>
        </p:nvSpPr>
        <p:spPr>
          <a:xfrm>
            <a:off x="586391" y="1560644"/>
            <a:ext cx="4276716" cy="2492862"/>
          </a:xfrm>
        </p:spPr>
        <p:txBody>
          <a:bodyPr vert="horz" wrap="square" lIns="0" tIns="0" rIns="0" bIns="0" rtlCol="0" anchor="t">
            <a:spAutoFit/>
          </a:bodyPr>
          <a:lstStyle/>
          <a:p>
            <a:pPr marL="342900" indent="-342900">
              <a:buFont typeface="+mj-lt"/>
              <a:buAutoNum type="arabicPeriod"/>
            </a:pPr>
            <a:r>
              <a:rPr lang="en-US" sz="1400">
                <a:cs typeface="Segoe UI Semilight"/>
              </a:rPr>
              <a:t>Provide existing backups in network share</a:t>
            </a:r>
          </a:p>
          <a:p>
            <a:pPr marL="342900" indent="-342900">
              <a:buFont typeface="+mj-lt"/>
              <a:buAutoNum type="arabicPeriod"/>
            </a:pPr>
            <a:r>
              <a:rPr lang="en-US" sz="1400">
                <a:cs typeface="Segoe UI Semilight"/>
              </a:rPr>
              <a:t>DMS upload backup files to Azure storage</a:t>
            </a:r>
          </a:p>
          <a:p>
            <a:pPr marL="342900" indent="-342900">
              <a:buFont typeface="+mj-lt"/>
              <a:buAutoNum type="arabicPeriod"/>
            </a:pPr>
            <a:r>
              <a:rPr lang="en-US" sz="1400">
                <a:cs typeface="Segoe UI Semilight"/>
              </a:rPr>
              <a:t>DMS initiate the migration to Managed Instance</a:t>
            </a:r>
          </a:p>
          <a:p>
            <a:pPr marL="342900" indent="-342900">
              <a:buFont typeface="+mj-lt"/>
              <a:buAutoNum type="arabicPeriod"/>
            </a:pPr>
            <a:r>
              <a:rPr lang="en-US" sz="1400">
                <a:cs typeface="Segoe UI Semilight"/>
              </a:rPr>
              <a:t>Full backup restored and Transaction log backups continuously applied until cutover </a:t>
            </a:r>
          </a:p>
          <a:p>
            <a:r>
              <a:rPr lang="en-US" sz="1400">
                <a:cs typeface="Segoe UI Semilight"/>
              </a:rPr>
              <a:t>Stop incoming traffic to source databases, provide Tail-Log backup, initiate cutover in DMS and change the application connection strings</a:t>
            </a:r>
          </a:p>
        </p:txBody>
      </p:sp>
      <p:sp>
        <p:nvSpPr>
          <p:cNvPr id="8" name="Oval 7"/>
          <p:cNvSpPr/>
          <p:nvPr/>
        </p:nvSpPr>
        <p:spPr bwMode="auto">
          <a:xfrm>
            <a:off x="9569804" y="5453671"/>
            <a:ext cx="228600" cy="2286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Segoe UI Semibold"/>
                <a:ea typeface="+mn-ea"/>
                <a:cs typeface="+mn-cs"/>
              </a:rPr>
              <a:t>1</a:t>
            </a:r>
          </a:p>
        </p:txBody>
      </p:sp>
      <p:sp>
        <p:nvSpPr>
          <p:cNvPr id="104" name="Oval 103"/>
          <p:cNvSpPr/>
          <p:nvPr/>
        </p:nvSpPr>
        <p:spPr bwMode="auto">
          <a:xfrm>
            <a:off x="11170496" y="2829544"/>
            <a:ext cx="228600" cy="2286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Segoe UI Semibold"/>
                <a:ea typeface="+mn-ea"/>
                <a:cs typeface="+mn-cs"/>
              </a:rPr>
              <a:t>2</a:t>
            </a:r>
          </a:p>
        </p:txBody>
      </p:sp>
      <p:sp>
        <p:nvSpPr>
          <p:cNvPr id="120" name="Oval 119"/>
          <p:cNvSpPr/>
          <p:nvPr/>
        </p:nvSpPr>
        <p:spPr bwMode="auto">
          <a:xfrm>
            <a:off x="9567324" y="3410235"/>
            <a:ext cx="228600" cy="2286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Segoe UI Semibold"/>
                <a:ea typeface="+mn-ea"/>
                <a:cs typeface="+mn-cs"/>
              </a:rPr>
              <a:t>3</a:t>
            </a:r>
          </a:p>
        </p:txBody>
      </p:sp>
      <p:sp>
        <p:nvSpPr>
          <p:cNvPr id="150" name="Oval 149"/>
          <p:cNvSpPr/>
          <p:nvPr/>
        </p:nvSpPr>
        <p:spPr bwMode="auto">
          <a:xfrm>
            <a:off x="9567324" y="2715244"/>
            <a:ext cx="228600" cy="2286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Segoe UI Semibold"/>
                <a:ea typeface="+mn-ea"/>
                <a:cs typeface="+mn-cs"/>
              </a:rPr>
              <a:t>4</a:t>
            </a:r>
          </a:p>
        </p:txBody>
      </p:sp>
      <p:sp>
        <p:nvSpPr>
          <p:cNvPr id="116" name="Rectangle 115">
            <a:extLst>
              <a:ext uri="{FF2B5EF4-FFF2-40B4-BE49-F238E27FC236}">
                <a16:creationId xmlns:a16="http://schemas.microsoft.com/office/drawing/2014/main" id="{74BC94CE-7786-49D4-8F75-73EBD0739D2C}"/>
              </a:ext>
            </a:extLst>
          </p:cNvPr>
          <p:cNvSpPr/>
          <p:nvPr/>
        </p:nvSpPr>
        <p:spPr bwMode="auto">
          <a:xfrm>
            <a:off x="9907227" y="3747470"/>
            <a:ext cx="1607258" cy="237757"/>
          </a:xfrm>
          <a:prstGeom prst="rect">
            <a:avLst/>
          </a:prstGeom>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05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Subnet used for DMS</a:t>
            </a:r>
          </a:p>
        </p:txBody>
      </p:sp>
      <p:sp>
        <p:nvSpPr>
          <p:cNvPr id="216" name="Rectangle 215">
            <a:extLst>
              <a:ext uri="{FF2B5EF4-FFF2-40B4-BE49-F238E27FC236}">
                <a16:creationId xmlns:a16="http://schemas.microsoft.com/office/drawing/2014/main" id="{C87029B6-9565-4B77-8D00-01593C632600}"/>
              </a:ext>
            </a:extLst>
          </p:cNvPr>
          <p:cNvSpPr/>
          <p:nvPr/>
        </p:nvSpPr>
        <p:spPr>
          <a:xfrm>
            <a:off x="10018614" y="2428081"/>
            <a:ext cx="1366080" cy="237757"/>
          </a:xfrm>
          <a:prstGeom prst="rect">
            <a:avLst/>
          </a:prstGeom>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05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Azure Blob Storage</a:t>
            </a:r>
          </a:p>
        </p:txBody>
      </p:sp>
      <p:sp>
        <p:nvSpPr>
          <p:cNvPr id="7" name="TextBox 6"/>
          <p:cNvSpPr txBox="1"/>
          <p:nvPr/>
        </p:nvSpPr>
        <p:spPr>
          <a:xfrm>
            <a:off x="9982292" y="5201357"/>
            <a:ext cx="1430675" cy="237757"/>
          </a:xfrm>
          <a:prstGeom prst="rect">
            <a:avLst/>
          </a:prstGeom>
        </p:spPr>
        <p:txBody>
          <a:bodyPr wrap="square" lIns="91440" tIns="45720" rIns="91440" bIns="45720" rtlCol="0">
            <a:spAutoFit/>
          </a:bodyPr>
          <a:lstStyle>
            <a:defPPr>
              <a:defRPr lang="en-US"/>
            </a:defPPr>
            <a:lvl1pPr marR="0" lvl="0" indent="0" algn="ctr" fontAlgn="auto">
              <a:lnSpc>
                <a:spcPct val="90000"/>
              </a:lnSpc>
              <a:spcBef>
                <a:spcPts val="0"/>
              </a:spcBef>
              <a:spcAft>
                <a:spcPts val="588"/>
              </a:spcAft>
              <a:buClrTx/>
              <a:buSzTx/>
              <a:buFontTx/>
              <a:buNone/>
              <a:tabLst/>
              <a:defRPr sz="1200" kern="0">
                <a:solidFill>
                  <a:srgbClr val="0078D7"/>
                </a:solidFill>
                <a:latin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05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SMB Network Share</a:t>
            </a:r>
          </a:p>
        </p:txBody>
      </p:sp>
      <p:sp>
        <p:nvSpPr>
          <p:cNvPr id="32" name="TextBox 31"/>
          <p:cNvSpPr txBox="1"/>
          <p:nvPr/>
        </p:nvSpPr>
        <p:spPr>
          <a:xfrm>
            <a:off x="586390" y="4238375"/>
            <a:ext cx="827314"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Legend</a:t>
            </a:r>
          </a:p>
        </p:txBody>
      </p:sp>
      <p:sp>
        <p:nvSpPr>
          <p:cNvPr id="152" name="TextBox 151"/>
          <p:cNvSpPr txBox="1"/>
          <p:nvPr/>
        </p:nvSpPr>
        <p:spPr>
          <a:xfrm>
            <a:off x="786285" y="4618613"/>
            <a:ext cx="1798942" cy="16158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Full Database backup files</a:t>
            </a:r>
          </a:p>
        </p:txBody>
      </p:sp>
      <p:sp>
        <p:nvSpPr>
          <p:cNvPr id="154" name="TextBox 153"/>
          <p:cNvSpPr txBox="1"/>
          <p:nvPr/>
        </p:nvSpPr>
        <p:spPr>
          <a:xfrm>
            <a:off x="786285" y="4884089"/>
            <a:ext cx="1774590" cy="16158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Transaction log backup files</a:t>
            </a:r>
          </a:p>
        </p:txBody>
      </p:sp>
      <p:sp>
        <p:nvSpPr>
          <p:cNvPr id="159" name="TextBox 158"/>
          <p:cNvSpPr txBox="1"/>
          <p:nvPr/>
        </p:nvSpPr>
        <p:spPr>
          <a:xfrm>
            <a:off x="786285" y="5149565"/>
            <a:ext cx="2799089" cy="16158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Site to site connectivity (VPN or ExpressRoute)</a:t>
            </a:r>
          </a:p>
        </p:txBody>
      </p:sp>
      <p:cxnSp>
        <p:nvCxnSpPr>
          <p:cNvPr id="19" name="Straight Connector 18">
            <a:extLst>
              <a:ext uri="{FF2B5EF4-FFF2-40B4-BE49-F238E27FC236}">
                <a16:creationId xmlns:a16="http://schemas.microsoft.com/office/drawing/2014/main" id="{63E03C46-05E1-45CB-8BD1-C4E6B50558EF}"/>
              </a:ext>
            </a:extLst>
          </p:cNvPr>
          <p:cNvCxnSpPr>
            <a:cxnSpLocks/>
          </p:cNvCxnSpPr>
          <p:nvPr/>
        </p:nvCxnSpPr>
        <p:spPr>
          <a:xfrm>
            <a:off x="5471886" y="4238375"/>
            <a:ext cx="6175828"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93A8633-0D1B-4B60-AD2B-33994DE1468A}"/>
              </a:ext>
            </a:extLst>
          </p:cNvPr>
          <p:cNvSpPr txBox="1"/>
          <p:nvPr/>
        </p:nvSpPr>
        <p:spPr>
          <a:xfrm>
            <a:off x="5311645" y="5777485"/>
            <a:ext cx="1342888" cy="258532"/>
          </a:xfrm>
          <a:prstGeom prst="rect">
            <a:avLst/>
          </a:prstGeom>
        </p:spPr>
        <p:txBody>
          <a:bodyPr wrap="square" lIns="91440" tIns="45720" rIns="91440" bIns="45720" rtlCol="0">
            <a:spAutoFit/>
          </a:bodyPr>
          <a:lstStyle>
            <a:defPPr>
              <a:defRPr lang="en-US"/>
            </a:defPPr>
            <a:lvl1pPr algn="ctr">
              <a:lnSpc>
                <a:spcPct val="90000"/>
              </a:lnSpc>
              <a:spcAft>
                <a:spcPts val="600"/>
              </a:spcAft>
              <a:defRPr sz="1200">
                <a:solidFill>
                  <a:schemeClr val="tx2"/>
                </a:solidFill>
              </a:defRPr>
            </a:lvl1p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On-premises</a:t>
            </a:r>
          </a:p>
        </p:txBody>
      </p:sp>
      <p:sp>
        <p:nvSpPr>
          <p:cNvPr id="93" name="TextBox 92">
            <a:extLst>
              <a:ext uri="{FF2B5EF4-FFF2-40B4-BE49-F238E27FC236}">
                <a16:creationId xmlns:a16="http://schemas.microsoft.com/office/drawing/2014/main" id="{4CD8EE3E-643B-4BAC-B4D7-9009F6019942}"/>
              </a:ext>
            </a:extLst>
          </p:cNvPr>
          <p:cNvSpPr txBox="1"/>
          <p:nvPr/>
        </p:nvSpPr>
        <p:spPr>
          <a:xfrm>
            <a:off x="5311645" y="2477225"/>
            <a:ext cx="1342888" cy="258532"/>
          </a:xfrm>
          <a:prstGeom prst="rect">
            <a:avLst/>
          </a:prstGeom>
        </p:spPr>
        <p:txBody>
          <a:bodyPr wrap="square" lIns="91440" tIns="45720" rIns="91440" bIns="45720" rtlCol="0">
            <a:spAutoFit/>
          </a:bodyPr>
          <a:lstStyle>
            <a:defPPr>
              <a:defRPr lang="en-US"/>
            </a:defPPr>
            <a:lvl1pPr algn="ctr">
              <a:lnSpc>
                <a:spcPct val="90000"/>
              </a:lnSpc>
              <a:spcAft>
                <a:spcPts val="600"/>
              </a:spcAft>
              <a:defRPr sz="1200">
                <a:solidFill>
                  <a:schemeClr val="tx2"/>
                </a:solidFill>
              </a:defRPr>
            </a:lvl1p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Cloud network</a:t>
            </a:r>
          </a:p>
        </p:txBody>
      </p:sp>
      <p:cxnSp>
        <p:nvCxnSpPr>
          <p:cNvPr id="169" name="Straight Arrow Connector 168">
            <a:extLst>
              <a:ext uri="{FF2B5EF4-FFF2-40B4-BE49-F238E27FC236}">
                <a16:creationId xmlns:a16="http://schemas.microsoft.com/office/drawing/2014/main" id="{11FAE905-D2A9-4D84-876E-1A314EACBC00}"/>
              </a:ext>
            </a:extLst>
          </p:cNvPr>
          <p:cNvCxnSpPr>
            <a:cxnSpLocks/>
          </p:cNvCxnSpPr>
          <p:nvPr/>
        </p:nvCxnSpPr>
        <p:spPr>
          <a:xfrm>
            <a:off x="571874" y="5224583"/>
            <a:ext cx="142442" cy="1"/>
          </a:xfrm>
          <a:prstGeom prst="straightConnector1">
            <a:avLst/>
          </a:prstGeom>
          <a:ln w="38100">
            <a:solidFill>
              <a:schemeClr val="tx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2C51A7C8-FC6A-45B6-94A2-7A9640D527D9}"/>
              </a:ext>
            </a:extLst>
          </p:cNvPr>
          <p:cNvCxnSpPr>
            <a:cxnSpLocks/>
          </p:cNvCxnSpPr>
          <p:nvPr/>
        </p:nvCxnSpPr>
        <p:spPr>
          <a:xfrm>
            <a:off x="571874" y="4959106"/>
            <a:ext cx="142442" cy="1"/>
          </a:xfrm>
          <a:prstGeom prst="straightConnector1">
            <a:avLst/>
          </a:prstGeom>
          <a:ln w="38100">
            <a:solidFill>
              <a:schemeClr val="accent2"/>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D10BA4F8-4C43-4B11-BC8E-D675DB60D6E5}"/>
              </a:ext>
            </a:extLst>
          </p:cNvPr>
          <p:cNvCxnSpPr>
            <a:cxnSpLocks/>
          </p:cNvCxnSpPr>
          <p:nvPr/>
        </p:nvCxnSpPr>
        <p:spPr>
          <a:xfrm>
            <a:off x="571874" y="4702710"/>
            <a:ext cx="142442" cy="1"/>
          </a:xfrm>
          <a:prstGeom prst="straightConnector1">
            <a:avLst/>
          </a:prstGeom>
          <a:ln w="38100">
            <a:solidFill>
              <a:schemeClr val="accent1"/>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9B64EF53-D23C-45BC-A470-D5239E289110}"/>
              </a:ext>
            </a:extLst>
          </p:cNvPr>
          <p:cNvCxnSpPr>
            <a:cxnSpLocks/>
          </p:cNvCxnSpPr>
          <p:nvPr/>
        </p:nvCxnSpPr>
        <p:spPr>
          <a:xfrm>
            <a:off x="8867352" y="5919843"/>
            <a:ext cx="1101463" cy="0"/>
          </a:xfrm>
          <a:prstGeom prst="straightConnector1">
            <a:avLst/>
          </a:prstGeom>
          <a:ln w="38100">
            <a:solidFill>
              <a:schemeClr val="accent1"/>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56432D4-13F9-4E61-BF43-05E5BE4A9E15}"/>
              </a:ext>
            </a:extLst>
          </p:cNvPr>
          <p:cNvGrpSpPr/>
          <p:nvPr/>
        </p:nvGrpSpPr>
        <p:grpSpPr>
          <a:xfrm>
            <a:off x="10617690" y="4056149"/>
            <a:ext cx="149526" cy="629177"/>
            <a:chOff x="10493086" y="4056149"/>
            <a:chExt cx="149526" cy="629177"/>
          </a:xfrm>
        </p:grpSpPr>
        <p:cxnSp>
          <p:nvCxnSpPr>
            <p:cNvPr id="177" name="Straight Arrow Connector 176">
              <a:extLst>
                <a:ext uri="{FF2B5EF4-FFF2-40B4-BE49-F238E27FC236}">
                  <a16:creationId xmlns:a16="http://schemas.microsoft.com/office/drawing/2014/main" id="{9EDFA6BA-EC39-46C2-8337-C256851AD8EC}"/>
                </a:ext>
              </a:extLst>
            </p:cNvPr>
            <p:cNvCxnSpPr>
              <a:cxnSpLocks/>
            </p:cNvCxnSpPr>
            <p:nvPr/>
          </p:nvCxnSpPr>
          <p:spPr>
            <a:xfrm flipV="1">
              <a:off x="10493086" y="4056149"/>
              <a:ext cx="0" cy="629177"/>
            </a:xfrm>
            <a:prstGeom prst="straightConnector1">
              <a:avLst/>
            </a:prstGeom>
            <a:ln w="38100">
              <a:solidFill>
                <a:schemeClr val="accent1"/>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7A9061F6-369E-4094-867D-8329EF77A132}"/>
                </a:ext>
              </a:extLst>
            </p:cNvPr>
            <p:cNvCxnSpPr>
              <a:cxnSpLocks/>
            </p:cNvCxnSpPr>
            <p:nvPr/>
          </p:nvCxnSpPr>
          <p:spPr>
            <a:xfrm flipV="1">
              <a:off x="10642612" y="4056149"/>
              <a:ext cx="0" cy="629177"/>
            </a:xfrm>
            <a:prstGeom prst="straightConnector1">
              <a:avLst/>
            </a:prstGeom>
            <a:ln w="38100">
              <a:solidFill>
                <a:schemeClr val="accent2"/>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180" name="Straight Arrow Connector 179">
            <a:extLst>
              <a:ext uri="{FF2B5EF4-FFF2-40B4-BE49-F238E27FC236}">
                <a16:creationId xmlns:a16="http://schemas.microsoft.com/office/drawing/2014/main" id="{CA436C2D-BD26-4928-ACDF-4999D0D5105F}"/>
              </a:ext>
            </a:extLst>
          </p:cNvPr>
          <p:cNvCxnSpPr>
            <a:cxnSpLocks/>
          </p:cNvCxnSpPr>
          <p:nvPr/>
        </p:nvCxnSpPr>
        <p:spPr>
          <a:xfrm flipV="1">
            <a:off x="10617690" y="5459977"/>
            <a:ext cx="0" cy="191071"/>
          </a:xfrm>
          <a:prstGeom prst="straightConnector1">
            <a:avLst/>
          </a:prstGeom>
          <a:ln w="38100">
            <a:solidFill>
              <a:schemeClr val="accent1"/>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348E7F1B-8BF3-454F-87B7-8CD1F6D12F0E}"/>
              </a:ext>
            </a:extLst>
          </p:cNvPr>
          <p:cNvCxnSpPr>
            <a:cxnSpLocks/>
          </p:cNvCxnSpPr>
          <p:nvPr/>
        </p:nvCxnSpPr>
        <p:spPr>
          <a:xfrm flipV="1">
            <a:off x="10767216" y="5459977"/>
            <a:ext cx="0" cy="191071"/>
          </a:xfrm>
          <a:prstGeom prst="straightConnector1">
            <a:avLst/>
          </a:prstGeom>
          <a:ln w="38100">
            <a:solidFill>
              <a:schemeClr val="accent2"/>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6C13E4A4-5337-439C-95D1-FE03D2273854}"/>
              </a:ext>
            </a:extLst>
          </p:cNvPr>
          <p:cNvGrpSpPr/>
          <p:nvPr/>
        </p:nvGrpSpPr>
        <p:grpSpPr>
          <a:xfrm>
            <a:off x="10617690" y="2678856"/>
            <a:ext cx="149526" cy="344158"/>
            <a:chOff x="10493086" y="2678856"/>
            <a:chExt cx="149526" cy="344158"/>
          </a:xfrm>
        </p:grpSpPr>
        <p:cxnSp>
          <p:nvCxnSpPr>
            <p:cNvPr id="193" name="Straight Arrow Connector 192">
              <a:extLst>
                <a:ext uri="{FF2B5EF4-FFF2-40B4-BE49-F238E27FC236}">
                  <a16:creationId xmlns:a16="http://schemas.microsoft.com/office/drawing/2014/main" id="{051F31E5-C46D-4344-8AAE-F5645CBBE201}"/>
                </a:ext>
              </a:extLst>
            </p:cNvPr>
            <p:cNvCxnSpPr>
              <a:cxnSpLocks/>
            </p:cNvCxnSpPr>
            <p:nvPr/>
          </p:nvCxnSpPr>
          <p:spPr>
            <a:xfrm flipV="1">
              <a:off x="10493086" y="2678856"/>
              <a:ext cx="0" cy="344158"/>
            </a:xfrm>
            <a:prstGeom prst="straightConnector1">
              <a:avLst/>
            </a:prstGeom>
            <a:ln w="38100">
              <a:solidFill>
                <a:schemeClr val="accent1"/>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EAF46011-F18B-4D02-8894-F72B5AC5A8A5}"/>
                </a:ext>
              </a:extLst>
            </p:cNvPr>
            <p:cNvCxnSpPr>
              <a:cxnSpLocks/>
            </p:cNvCxnSpPr>
            <p:nvPr/>
          </p:nvCxnSpPr>
          <p:spPr>
            <a:xfrm flipV="1">
              <a:off x="10642612" y="2678856"/>
              <a:ext cx="0" cy="344158"/>
            </a:xfrm>
            <a:prstGeom prst="straightConnector1">
              <a:avLst/>
            </a:prstGeom>
            <a:ln w="38100">
              <a:solidFill>
                <a:schemeClr val="accent2"/>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205" name="Straight Arrow Connector 204">
            <a:extLst>
              <a:ext uri="{FF2B5EF4-FFF2-40B4-BE49-F238E27FC236}">
                <a16:creationId xmlns:a16="http://schemas.microsoft.com/office/drawing/2014/main" id="{26005ADB-5611-47F4-8D0E-D80B108CBA94}"/>
              </a:ext>
            </a:extLst>
          </p:cNvPr>
          <p:cNvCxnSpPr>
            <a:cxnSpLocks/>
          </p:cNvCxnSpPr>
          <p:nvPr/>
        </p:nvCxnSpPr>
        <p:spPr>
          <a:xfrm rot="16200000" flipV="1">
            <a:off x="9594520" y="2097342"/>
            <a:ext cx="0" cy="687117"/>
          </a:xfrm>
          <a:prstGeom prst="straightConnector1">
            <a:avLst/>
          </a:prstGeom>
          <a:ln w="38100">
            <a:solidFill>
              <a:schemeClr val="accent1"/>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D0428260-F856-4212-8053-F716E5B5F84C}"/>
              </a:ext>
            </a:extLst>
          </p:cNvPr>
          <p:cNvCxnSpPr>
            <a:cxnSpLocks/>
          </p:cNvCxnSpPr>
          <p:nvPr/>
        </p:nvCxnSpPr>
        <p:spPr>
          <a:xfrm flipH="1">
            <a:off x="9281698" y="3256308"/>
            <a:ext cx="978721" cy="0"/>
          </a:xfrm>
          <a:prstGeom prst="straightConnector1">
            <a:avLst/>
          </a:prstGeom>
          <a:ln w="38100">
            <a:solidFill>
              <a:schemeClr val="accent2"/>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9" name="Rectangle 218">
            <a:extLst>
              <a:ext uri="{FF2B5EF4-FFF2-40B4-BE49-F238E27FC236}">
                <a16:creationId xmlns:a16="http://schemas.microsoft.com/office/drawing/2014/main" id="{AB235C1C-B3AC-49C7-97E6-A2B877124DB0}"/>
              </a:ext>
            </a:extLst>
          </p:cNvPr>
          <p:cNvSpPr/>
          <p:nvPr/>
        </p:nvSpPr>
        <p:spPr>
          <a:xfrm>
            <a:off x="7598523" y="2969232"/>
            <a:ext cx="1407934" cy="383182"/>
          </a:xfrm>
          <a:prstGeom prst="rect">
            <a:avLst/>
          </a:prstGeom>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05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SQL DB</a:t>
            </a:r>
            <a:br>
              <a:rPr kumimoji="0" lang="en-US" sz="105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Managed Instance</a:t>
            </a:r>
          </a:p>
        </p:txBody>
      </p:sp>
      <p:sp>
        <p:nvSpPr>
          <p:cNvPr id="64" name="Oval 63">
            <a:extLst>
              <a:ext uri="{FF2B5EF4-FFF2-40B4-BE49-F238E27FC236}">
                <a16:creationId xmlns:a16="http://schemas.microsoft.com/office/drawing/2014/main" id="{6126D8EB-C38E-4DF2-86AA-404B04349057}"/>
              </a:ext>
            </a:extLst>
          </p:cNvPr>
          <p:cNvSpPr/>
          <p:nvPr/>
        </p:nvSpPr>
        <p:spPr bwMode="auto">
          <a:xfrm>
            <a:off x="555707" y="1950447"/>
            <a:ext cx="228600" cy="2286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Segoe UI Semibold"/>
                <a:ea typeface="+mn-ea"/>
                <a:cs typeface="+mn-cs"/>
              </a:rPr>
              <a:t>2</a:t>
            </a:r>
          </a:p>
        </p:txBody>
      </p:sp>
      <p:sp>
        <p:nvSpPr>
          <p:cNvPr id="65" name="Oval 64">
            <a:extLst>
              <a:ext uri="{FF2B5EF4-FFF2-40B4-BE49-F238E27FC236}">
                <a16:creationId xmlns:a16="http://schemas.microsoft.com/office/drawing/2014/main" id="{122BEE48-22BB-4EE6-B576-9B19DF8197EF}"/>
              </a:ext>
            </a:extLst>
          </p:cNvPr>
          <p:cNvSpPr/>
          <p:nvPr/>
        </p:nvSpPr>
        <p:spPr bwMode="auto">
          <a:xfrm>
            <a:off x="553561" y="2330870"/>
            <a:ext cx="228600" cy="2286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Segoe UI Semibold"/>
                <a:ea typeface="+mn-ea"/>
                <a:cs typeface="+mn-cs"/>
              </a:rPr>
              <a:t>3</a:t>
            </a:r>
          </a:p>
        </p:txBody>
      </p:sp>
      <p:sp>
        <p:nvSpPr>
          <p:cNvPr id="66" name="Oval 65">
            <a:extLst>
              <a:ext uri="{FF2B5EF4-FFF2-40B4-BE49-F238E27FC236}">
                <a16:creationId xmlns:a16="http://schemas.microsoft.com/office/drawing/2014/main" id="{B660BD61-8AEF-44FE-88D9-845589AE01BC}"/>
              </a:ext>
            </a:extLst>
          </p:cNvPr>
          <p:cNvSpPr/>
          <p:nvPr/>
        </p:nvSpPr>
        <p:spPr bwMode="auto">
          <a:xfrm>
            <a:off x="553561" y="1564082"/>
            <a:ext cx="228600" cy="2286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Segoe UI Semibold"/>
                <a:ea typeface="+mn-ea"/>
                <a:cs typeface="+mn-cs"/>
              </a:rPr>
              <a:t>1</a:t>
            </a:r>
          </a:p>
        </p:txBody>
      </p:sp>
      <p:sp>
        <p:nvSpPr>
          <p:cNvPr id="67" name="Oval 66">
            <a:extLst>
              <a:ext uri="{FF2B5EF4-FFF2-40B4-BE49-F238E27FC236}">
                <a16:creationId xmlns:a16="http://schemas.microsoft.com/office/drawing/2014/main" id="{099855DE-DFF1-427B-ABE2-D0324152D489}"/>
              </a:ext>
            </a:extLst>
          </p:cNvPr>
          <p:cNvSpPr/>
          <p:nvPr/>
        </p:nvSpPr>
        <p:spPr bwMode="auto">
          <a:xfrm>
            <a:off x="553561" y="2723178"/>
            <a:ext cx="228600" cy="2286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Segoe UI Semibold"/>
                <a:ea typeface="+mn-ea"/>
                <a:cs typeface="+mn-cs"/>
              </a:rPr>
              <a:t>4</a:t>
            </a:r>
          </a:p>
        </p:txBody>
      </p:sp>
      <p:cxnSp>
        <p:nvCxnSpPr>
          <p:cNvPr id="68" name="Straight Arrow Connector 67">
            <a:extLst>
              <a:ext uri="{FF2B5EF4-FFF2-40B4-BE49-F238E27FC236}">
                <a16:creationId xmlns:a16="http://schemas.microsoft.com/office/drawing/2014/main" id="{487E4847-C2BD-4646-B00E-C292D2F89411}"/>
              </a:ext>
            </a:extLst>
          </p:cNvPr>
          <p:cNvCxnSpPr>
            <a:cxnSpLocks/>
          </p:cNvCxnSpPr>
          <p:nvPr/>
        </p:nvCxnSpPr>
        <p:spPr>
          <a:xfrm flipV="1">
            <a:off x="8856573" y="5777146"/>
            <a:ext cx="1112242" cy="15243"/>
          </a:xfrm>
          <a:prstGeom prst="straightConnector1">
            <a:avLst/>
          </a:prstGeom>
          <a:ln w="38100">
            <a:solidFill>
              <a:schemeClr val="accent2"/>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E48670B1-1CFD-4DBE-BF53-BA1EEE6FA60C}"/>
              </a:ext>
            </a:extLst>
          </p:cNvPr>
          <p:cNvCxnSpPr>
            <a:cxnSpLocks/>
          </p:cNvCxnSpPr>
          <p:nvPr/>
        </p:nvCxnSpPr>
        <p:spPr>
          <a:xfrm flipV="1">
            <a:off x="8391475" y="3648439"/>
            <a:ext cx="0" cy="1672313"/>
          </a:xfrm>
          <a:prstGeom prst="straightConnector1">
            <a:avLst/>
          </a:prstGeom>
          <a:ln w="38100">
            <a:solidFill>
              <a:schemeClr val="tx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A9061F6-369E-4094-867D-8329EF77A132}"/>
              </a:ext>
            </a:extLst>
          </p:cNvPr>
          <p:cNvCxnSpPr>
            <a:cxnSpLocks/>
          </p:cNvCxnSpPr>
          <p:nvPr/>
        </p:nvCxnSpPr>
        <p:spPr>
          <a:xfrm flipH="1">
            <a:off x="9245690" y="2178993"/>
            <a:ext cx="692391" cy="3282"/>
          </a:xfrm>
          <a:prstGeom prst="straightConnector1">
            <a:avLst/>
          </a:prstGeom>
          <a:ln w="38100">
            <a:solidFill>
              <a:schemeClr val="accent2"/>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 name="Graphic 4">
            <a:extLst>
              <a:ext uri="{FF2B5EF4-FFF2-40B4-BE49-F238E27FC236}">
                <a16:creationId xmlns:a16="http://schemas.microsoft.com/office/drawing/2014/main" id="{9E83EDCE-A84F-4EDB-BC81-C7DFB0E008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96850" y="1843594"/>
            <a:ext cx="771322" cy="755110"/>
          </a:xfrm>
          <a:prstGeom prst="rect">
            <a:avLst/>
          </a:prstGeom>
        </p:spPr>
      </p:pic>
      <p:pic>
        <p:nvPicPr>
          <p:cNvPr id="6" name="Graphic 8">
            <a:extLst>
              <a:ext uri="{FF2B5EF4-FFF2-40B4-BE49-F238E27FC236}">
                <a16:creationId xmlns:a16="http://schemas.microsoft.com/office/drawing/2014/main" id="{E0244EAC-2F10-4DA7-B65B-0080C09C32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66075" y="2225674"/>
            <a:ext cx="696382" cy="679450"/>
          </a:xfrm>
          <a:prstGeom prst="rect">
            <a:avLst/>
          </a:prstGeom>
        </p:spPr>
      </p:pic>
      <p:pic>
        <p:nvPicPr>
          <p:cNvPr id="10" name="Graphic 12">
            <a:extLst>
              <a:ext uri="{FF2B5EF4-FFF2-40B4-BE49-F238E27FC236}">
                <a16:creationId xmlns:a16="http://schemas.microsoft.com/office/drawing/2014/main" id="{7B2531F6-8BD7-49DF-9AE6-F64FF8B1F50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79075" y="3089275"/>
            <a:ext cx="637117" cy="645584"/>
          </a:xfrm>
          <a:prstGeom prst="rect">
            <a:avLst/>
          </a:prstGeom>
        </p:spPr>
      </p:pic>
      <p:pic>
        <p:nvPicPr>
          <p:cNvPr id="14" name="Graphic 14">
            <a:extLst>
              <a:ext uri="{FF2B5EF4-FFF2-40B4-BE49-F238E27FC236}">
                <a16:creationId xmlns:a16="http://schemas.microsoft.com/office/drawing/2014/main" id="{EC1479D3-D5C1-4560-ADE5-28C1E0E324D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08409" y="5493807"/>
            <a:ext cx="764117" cy="772584"/>
          </a:xfrm>
          <a:prstGeom prst="rect">
            <a:avLst/>
          </a:prstGeom>
        </p:spPr>
      </p:pic>
      <p:pic>
        <p:nvPicPr>
          <p:cNvPr id="16" name="Graphic 16">
            <a:extLst>
              <a:ext uri="{FF2B5EF4-FFF2-40B4-BE49-F238E27FC236}">
                <a16:creationId xmlns:a16="http://schemas.microsoft.com/office/drawing/2014/main" id="{0E63395B-6F1D-4C11-BA5D-F167EF0575F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578475" y="5002741"/>
            <a:ext cx="806450" cy="781050"/>
          </a:xfrm>
          <a:prstGeom prst="rect">
            <a:avLst/>
          </a:prstGeom>
        </p:spPr>
      </p:pic>
      <p:pic>
        <p:nvPicPr>
          <p:cNvPr id="18" name="Graphic 19">
            <a:extLst>
              <a:ext uri="{FF2B5EF4-FFF2-40B4-BE49-F238E27FC236}">
                <a16:creationId xmlns:a16="http://schemas.microsoft.com/office/drawing/2014/main" id="{BA6AF427-6FDD-469A-87E4-543EEF0FB99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57341" y="5713941"/>
            <a:ext cx="408516" cy="416983"/>
          </a:xfrm>
          <a:prstGeom prst="rect">
            <a:avLst/>
          </a:prstGeom>
        </p:spPr>
      </p:pic>
      <p:pic>
        <p:nvPicPr>
          <p:cNvPr id="82" name="Graphic 19">
            <a:extLst>
              <a:ext uri="{FF2B5EF4-FFF2-40B4-BE49-F238E27FC236}">
                <a16:creationId xmlns:a16="http://schemas.microsoft.com/office/drawing/2014/main" id="{FDAEEDCB-93BE-41F5-BFBA-55DFF8EF05B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497607" y="5713941"/>
            <a:ext cx="408516" cy="416983"/>
          </a:xfrm>
          <a:prstGeom prst="rect">
            <a:avLst/>
          </a:prstGeom>
        </p:spPr>
      </p:pic>
      <p:pic>
        <p:nvPicPr>
          <p:cNvPr id="84" name="Graphic 19">
            <a:extLst>
              <a:ext uri="{FF2B5EF4-FFF2-40B4-BE49-F238E27FC236}">
                <a16:creationId xmlns:a16="http://schemas.microsoft.com/office/drawing/2014/main" id="{352365AA-2B79-46F6-A959-02F79702E18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937873" y="5713941"/>
            <a:ext cx="408516" cy="416983"/>
          </a:xfrm>
          <a:prstGeom prst="rect">
            <a:avLst/>
          </a:prstGeom>
        </p:spPr>
      </p:pic>
      <p:pic>
        <p:nvPicPr>
          <p:cNvPr id="22" name="Graphic 22">
            <a:extLst>
              <a:ext uri="{FF2B5EF4-FFF2-40B4-BE49-F238E27FC236}">
                <a16:creationId xmlns:a16="http://schemas.microsoft.com/office/drawing/2014/main" id="{589848D2-DE07-4C20-932F-8E367F64B95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409766" y="4681008"/>
            <a:ext cx="762000" cy="560917"/>
          </a:xfrm>
          <a:prstGeom prst="rect">
            <a:avLst/>
          </a:prstGeom>
        </p:spPr>
      </p:pic>
      <p:pic>
        <p:nvPicPr>
          <p:cNvPr id="5" name="Graphic 8">
            <a:extLst>
              <a:ext uri="{FF2B5EF4-FFF2-40B4-BE49-F238E27FC236}">
                <a16:creationId xmlns:a16="http://schemas.microsoft.com/office/drawing/2014/main" id="{FA3DF374-F69B-4814-9910-AEC82258146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901926" y="1837267"/>
            <a:ext cx="719667" cy="685801"/>
          </a:xfrm>
          <a:prstGeom prst="rect">
            <a:avLst/>
          </a:prstGeom>
        </p:spPr>
      </p:pic>
      <p:pic>
        <p:nvPicPr>
          <p:cNvPr id="57" name="Graphic 8">
            <a:extLst>
              <a:ext uri="{FF2B5EF4-FFF2-40B4-BE49-F238E27FC236}">
                <a16:creationId xmlns:a16="http://schemas.microsoft.com/office/drawing/2014/main" id="{50C05E9C-E2D0-4461-B571-6C1B4448A73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350659" y="1837267"/>
            <a:ext cx="719667" cy="685801"/>
          </a:xfrm>
          <a:prstGeom prst="rect">
            <a:avLst/>
          </a:prstGeom>
        </p:spPr>
      </p:pic>
      <p:pic>
        <p:nvPicPr>
          <p:cNvPr id="58" name="Graphic 8">
            <a:extLst>
              <a:ext uri="{FF2B5EF4-FFF2-40B4-BE49-F238E27FC236}">
                <a16:creationId xmlns:a16="http://schemas.microsoft.com/office/drawing/2014/main" id="{97A9BDA2-7469-4A5C-BE45-B7D0D184473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799392" y="1837267"/>
            <a:ext cx="719667" cy="685801"/>
          </a:xfrm>
          <a:prstGeom prst="rect">
            <a:avLst/>
          </a:prstGeom>
        </p:spPr>
      </p:pic>
    </p:spTree>
    <p:extLst>
      <p:ext uri="{BB962C8B-B14F-4D97-AF65-F5344CB8AC3E}">
        <p14:creationId xmlns:p14="http://schemas.microsoft.com/office/powerpoint/2010/main" val="426204663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Box 108">
            <a:extLst>
              <a:ext uri="{FF2B5EF4-FFF2-40B4-BE49-F238E27FC236}">
                <a16:creationId xmlns:a16="http://schemas.microsoft.com/office/drawing/2014/main" id="{A983B553-B6C3-4907-AEEB-83409A62B21F}"/>
              </a:ext>
            </a:extLst>
          </p:cNvPr>
          <p:cNvSpPr txBox="1"/>
          <p:nvPr/>
        </p:nvSpPr>
        <p:spPr>
          <a:xfrm>
            <a:off x="1291533" y="856390"/>
            <a:ext cx="9804386" cy="553998"/>
          </a:xfrm>
          <a:prstGeom prst="rect">
            <a:avLst/>
          </a:prstGeom>
          <a:noFill/>
        </p:spPr>
        <p:txBody>
          <a:bodyPr wrap="square" lIns="0" tIns="0" rIns="0" bIns="0"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49" normalizeH="0" baseline="0" noProof="0">
                <a:ln w="3175">
                  <a:noFill/>
                </a:ln>
                <a:gradFill>
                  <a:gsLst>
                    <a:gs pos="0">
                      <a:srgbClr val="FFFFFF"/>
                    </a:gs>
                    <a:gs pos="100000">
                      <a:srgbClr val="FFFFFF"/>
                    </a:gs>
                  </a:gsLst>
                  <a:lin ang="5400000" scaled="0"/>
                </a:gradFill>
                <a:effectLst/>
                <a:uLnTx/>
                <a:uFillTx/>
                <a:latin typeface="Segoe UI Semibold"/>
                <a:ea typeface="+mn-ea"/>
                <a:cs typeface="Segoe UI"/>
              </a:rPr>
              <a:t>Azure Migration Program</a:t>
            </a:r>
            <a:endParaRPr kumimoji="0" lang="en-IN"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a:endParaRPr>
          </a:p>
        </p:txBody>
      </p:sp>
      <p:sp>
        <p:nvSpPr>
          <p:cNvPr id="111" name="TextBox 110">
            <a:extLst>
              <a:ext uri="{FF2B5EF4-FFF2-40B4-BE49-F238E27FC236}">
                <a16:creationId xmlns:a16="http://schemas.microsoft.com/office/drawing/2014/main" id="{C110B879-7B63-4DEC-A415-B01AA4535F9C}"/>
              </a:ext>
            </a:extLst>
          </p:cNvPr>
          <p:cNvSpPr txBox="1"/>
          <p:nvPr/>
        </p:nvSpPr>
        <p:spPr>
          <a:xfrm>
            <a:off x="1670314" y="1499595"/>
            <a:ext cx="9154750" cy="307648"/>
          </a:xfrm>
          <a:prstGeom prst="rect">
            <a:avLst/>
          </a:prstGeom>
        </p:spPr>
        <p:txBody>
          <a:bodyPr vert="horz" wrap="none" lIns="0" tIns="0" rIns="0" bIns="0" rtlCol="0">
            <a:spAutoFit/>
          </a:bodyPr>
          <a:lstStyle>
            <a:lvl1pPr marR="0" indent="0" defTabSz="932742" fontAlgn="auto">
              <a:lnSpc>
                <a:spcPct val="100000"/>
              </a:lnSpc>
              <a:spcBef>
                <a:spcPct val="20000"/>
              </a:spcBef>
              <a:spcAft>
                <a:spcPts val="0"/>
              </a:spcAft>
              <a:buClrTx/>
              <a:buSzPct val="90000"/>
              <a:buFont typeface="Wingdings" panose="05000000000000000000" pitchFamily="2" charset="2"/>
              <a:buNone/>
              <a:tabLst/>
              <a:defRPr sz="1999" spc="0" baseline="0">
                <a:gradFill>
                  <a:gsLst>
                    <a:gs pos="1250">
                      <a:schemeClr val="tx1"/>
                    </a:gs>
                    <a:gs pos="10000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38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99"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Available to all Azure customers, scaled through specialized migration partners</a:t>
            </a:r>
          </a:p>
        </p:txBody>
      </p:sp>
      <p:sp>
        <p:nvSpPr>
          <p:cNvPr id="306" name="Rectangle 305">
            <a:extLst>
              <a:ext uri="{FF2B5EF4-FFF2-40B4-BE49-F238E27FC236}">
                <a16:creationId xmlns:a16="http://schemas.microsoft.com/office/drawing/2014/main" id="{A4EBCF9E-D89E-4746-A7EA-1B9E4ED7A48F}"/>
              </a:ext>
            </a:extLst>
          </p:cNvPr>
          <p:cNvSpPr/>
          <p:nvPr/>
        </p:nvSpPr>
        <p:spPr bwMode="auto">
          <a:xfrm>
            <a:off x="582950" y="2188937"/>
            <a:ext cx="11026100" cy="2625586"/>
          </a:xfrm>
          <a:prstGeom prst="rect">
            <a:avLst/>
          </a:prstGeom>
          <a:solidFill>
            <a:schemeClr val="tx1">
              <a:alpha val="10000"/>
            </a:schemeClr>
          </a:solidFill>
          <a:ln w="12700">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Rectangle 107">
            <a:extLst>
              <a:ext uri="{FF2B5EF4-FFF2-40B4-BE49-F238E27FC236}">
                <a16:creationId xmlns:a16="http://schemas.microsoft.com/office/drawing/2014/main" id="{DF3EDCA6-151B-4001-81D0-856E31D305F7}"/>
              </a:ext>
            </a:extLst>
          </p:cNvPr>
          <p:cNvSpPr/>
          <p:nvPr/>
        </p:nvSpPr>
        <p:spPr>
          <a:xfrm>
            <a:off x="3299096" y="5879946"/>
            <a:ext cx="5593808" cy="374793"/>
          </a:xfrm>
          <a:prstGeom prst="rect">
            <a:avLst/>
          </a:prstGeom>
        </p:spPr>
        <p:txBody>
          <a:bodyPr wrap="square" anchor="ctr">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mn-cs"/>
              </a:rPr>
              <a:t>Learn more  </a:t>
            </a:r>
            <a:r>
              <a:rPr kumimoji="0" lang="en-US" sz="1800" b="0" i="0" u="none" strike="noStrike" kern="1200" cap="none" spc="0" normalizeH="0" baseline="0" noProof="0">
                <a:ln>
                  <a:noFill/>
                </a:ln>
                <a:gradFill>
                  <a:gsLst>
                    <a:gs pos="1250">
                      <a:srgbClr val="000000">
                        <a:lumMod val="75000"/>
                        <a:lumOff val="25000"/>
                      </a:srgbClr>
                    </a:gs>
                    <a:gs pos="100000">
                      <a:srgbClr val="000000">
                        <a:lumMod val="75000"/>
                        <a:lumOff val="25000"/>
                      </a:srgbClr>
                    </a:gs>
                  </a:gsLst>
                  <a:lin ang="5400000" scaled="0"/>
                </a:gradFill>
                <a:effectLst/>
                <a:uLnTx/>
                <a:uFillTx/>
                <a:latin typeface="Segoe UI Semibold"/>
                <a:ea typeface="+mn-ea"/>
                <a:cs typeface="+mn-cs"/>
              </a:rPr>
              <a:t>|</a:t>
            </a: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mn-cs"/>
              </a:rPr>
              <a:t>  </a:t>
            </a:r>
            <a:r>
              <a:rPr kumimoji="0" lang="en-US" sz="1800" b="0" i="0" u="none" strike="noStrike" kern="1200" cap="none" spc="0" normalizeH="0" baseline="0" noProof="0">
                <a:ln>
                  <a:noFill/>
                </a:ln>
                <a:gradFill>
                  <a:gsLst>
                    <a:gs pos="0">
                      <a:srgbClr val="50E6FF"/>
                    </a:gs>
                    <a:gs pos="100000">
                      <a:srgbClr val="50E6FF"/>
                    </a:gs>
                  </a:gsLst>
                  <a:lin ang="5400000" scaled="0"/>
                </a:gradFill>
                <a:effectLst/>
                <a:uLnTx/>
                <a:uFillTx/>
                <a:latin typeface="Segoe UI Semibold"/>
                <a:ea typeface="+mn-ea"/>
                <a:cs typeface="+mn-cs"/>
              </a:rPr>
              <a:t>Azure.com/AMP</a:t>
            </a:r>
          </a:p>
        </p:txBody>
      </p:sp>
      <p:sp>
        <p:nvSpPr>
          <p:cNvPr id="267" name="Rectangle 266">
            <a:extLst>
              <a:ext uri="{FF2B5EF4-FFF2-40B4-BE49-F238E27FC236}">
                <a16:creationId xmlns:a16="http://schemas.microsoft.com/office/drawing/2014/main" id="{D46A3950-BADD-45BD-B0CA-5E81AED1CA18}"/>
              </a:ext>
            </a:extLst>
          </p:cNvPr>
          <p:cNvSpPr/>
          <p:nvPr/>
        </p:nvSpPr>
        <p:spPr bwMode="auto">
          <a:xfrm>
            <a:off x="1519750" y="5021301"/>
            <a:ext cx="9152501" cy="5495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28" tIns="146263" rIns="182828" bIns="146263"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Reduce cost and risk </a:t>
            </a:r>
            <a:r>
              <a:rPr kumimoji="0" lang="en-US" sz="1800" b="0" i="0" u="none" strike="noStrike" kern="1200" cap="none" spc="0" normalizeH="0" baseline="0" noProof="0">
                <a:ln>
                  <a:noFill/>
                </a:ln>
                <a:gradFill>
                  <a:gsLst>
                    <a:gs pos="1250">
                      <a:srgbClr val="000000">
                        <a:lumMod val="75000"/>
                        <a:lumOff val="25000"/>
                      </a:srgbClr>
                    </a:gs>
                    <a:gs pos="100000">
                      <a:srgbClr val="000000">
                        <a:lumMod val="75000"/>
                        <a:lumOff val="25000"/>
                      </a:srgbClr>
                    </a:gs>
                  </a:gsLst>
                  <a:lin ang="5400000" scaled="0"/>
                </a:gradFill>
                <a:effectLst/>
                <a:uLnTx/>
                <a:uFillTx/>
                <a:latin typeface="Segoe UI Semibold"/>
                <a:ea typeface="+mn-ea"/>
                <a:cs typeface="Segoe UI" panose="020B0502040204020203" pitchFamily="34" charset="0"/>
              </a:rPr>
              <a:t> |   </a:t>
            </a: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Accelerate migration velocity  </a:t>
            </a:r>
            <a:r>
              <a:rPr kumimoji="0" lang="en-US" sz="1800" b="0" i="0" u="none" strike="noStrike" kern="1200" cap="none" spc="0" normalizeH="0" baseline="0" noProof="0">
                <a:ln>
                  <a:noFill/>
                </a:ln>
                <a:gradFill>
                  <a:gsLst>
                    <a:gs pos="1250">
                      <a:srgbClr val="000000">
                        <a:lumMod val="75000"/>
                        <a:lumOff val="25000"/>
                      </a:srgbClr>
                    </a:gs>
                    <a:gs pos="100000">
                      <a:srgbClr val="000000">
                        <a:lumMod val="75000"/>
                        <a:lumOff val="25000"/>
                      </a:srgbClr>
                    </a:gs>
                  </a:gsLst>
                  <a:lin ang="5400000" scaled="0"/>
                </a:gradFill>
                <a:effectLst/>
                <a:uLnTx/>
                <a:uFillTx/>
                <a:latin typeface="Segoe UI Semibold"/>
                <a:ea typeface="+mn-ea"/>
                <a:cs typeface="Segoe UI" panose="020B0502040204020203" pitchFamily="34" charset="0"/>
              </a:rPr>
              <a:t>| </a:t>
            </a: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 Deliver customer success  </a:t>
            </a:r>
          </a:p>
        </p:txBody>
      </p:sp>
      <p:grpSp>
        <p:nvGrpSpPr>
          <p:cNvPr id="14" name="Group 13">
            <a:extLst>
              <a:ext uri="{FF2B5EF4-FFF2-40B4-BE49-F238E27FC236}">
                <a16:creationId xmlns:a16="http://schemas.microsoft.com/office/drawing/2014/main" id="{001ED1CD-CA20-4D06-9B83-2769F26E30E0}"/>
              </a:ext>
            </a:extLst>
          </p:cNvPr>
          <p:cNvGrpSpPr/>
          <p:nvPr/>
        </p:nvGrpSpPr>
        <p:grpSpPr>
          <a:xfrm>
            <a:off x="1931269" y="2507007"/>
            <a:ext cx="8335854" cy="341393"/>
            <a:chOff x="1874660" y="2453085"/>
            <a:chExt cx="8337037" cy="341442"/>
          </a:xfrm>
        </p:grpSpPr>
        <p:grpSp>
          <p:nvGrpSpPr>
            <p:cNvPr id="11" name="Group 10">
              <a:extLst>
                <a:ext uri="{FF2B5EF4-FFF2-40B4-BE49-F238E27FC236}">
                  <a16:creationId xmlns:a16="http://schemas.microsoft.com/office/drawing/2014/main" id="{F392076C-F684-496A-9E26-CC6ACF1132B7}"/>
                </a:ext>
              </a:extLst>
            </p:cNvPr>
            <p:cNvGrpSpPr/>
            <p:nvPr/>
          </p:nvGrpSpPr>
          <p:grpSpPr>
            <a:xfrm>
              <a:off x="4814763" y="2453085"/>
              <a:ext cx="2390999" cy="341442"/>
              <a:chOff x="1847241" y="3169070"/>
              <a:chExt cx="2390999" cy="341442"/>
            </a:xfrm>
          </p:grpSpPr>
          <p:sp>
            <p:nvSpPr>
              <p:cNvPr id="112" name="Rectangle 111">
                <a:extLst>
                  <a:ext uri="{FF2B5EF4-FFF2-40B4-BE49-F238E27FC236}">
                    <a16:creationId xmlns:a16="http://schemas.microsoft.com/office/drawing/2014/main" id="{DF65DC3B-6971-46FD-8ED4-552A960BAABD}"/>
                  </a:ext>
                </a:extLst>
              </p:cNvPr>
              <p:cNvSpPr/>
              <p:nvPr/>
            </p:nvSpPr>
            <p:spPr bwMode="auto">
              <a:xfrm>
                <a:off x="2317826" y="3231253"/>
                <a:ext cx="1920414" cy="217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567"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Offers and incentives</a:t>
                </a:r>
              </a:p>
            </p:txBody>
          </p:sp>
          <p:grpSp>
            <p:nvGrpSpPr>
              <p:cNvPr id="237" name="Group 236">
                <a:extLst>
                  <a:ext uri="{FF2B5EF4-FFF2-40B4-BE49-F238E27FC236}">
                    <a16:creationId xmlns:a16="http://schemas.microsoft.com/office/drawing/2014/main" id="{9ECA2390-5321-4332-9D3D-6984CF24051B}"/>
                  </a:ext>
                </a:extLst>
              </p:cNvPr>
              <p:cNvGrpSpPr/>
              <p:nvPr/>
            </p:nvGrpSpPr>
            <p:grpSpPr>
              <a:xfrm>
                <a:off x="1847241" y="3169070"/>
                <a:ext cx="338760" cy="341442"/>
                <a:chOff x="9021415" y="2468324"/>
                <a:chExt cx="836453" cy="831199"/>
              </a:xfrm>
            </p:grpSpPr>
            <p:grpSp>
              <p:nvGrpSpPr>
                <p:cNvPr id="238" name="Group 237">
                  <a:extLst>
                    <a:ext uri="{FF2B5EF4-FFF2-40B4-BE49-F238E27FC236}">
                      <a16:creationId xmlns:a16="http://schemas.microsoft.com/office/drawing/2014/main" id="{D713A79D-D637-418D-BF18-BB250E8FFA5F}"/>
                    </a:ext>
                  </a:extLst>
                </p:cNvPr>
                <p:cNvGrpSpPr/>
                <p:nvPr/>
              </p:nvGrpSpPr>
              <p:grpSpPr>
                <a:xfrm flipH="1">
                  <a:off x="9021415" y="2468324"/>
                  <a:ext cx="836453" cy="831199"/>
                  <a:chOff x="9021415" y="2468324"/>
                  <a:chExt cx="836453" cy="831199"/>
                </a:xfrm>
              </p:grpSpPr>
              <p:sp>
                <p:nvSpPr>
                  <p:cNvPr id="268" name="Freeform: Shape 267">
                    <a:extLst>
                      <a:ext uri="{FF2B5EF4-FFF2-40B4-BE49-F238E27FC236}">
                        <a16:creationId xmlns:a16="http://schemas.microsoft.com/office/drawing/2014/main" id="{51C31CCD-FFA4-4F29-8EFD-3D7F7436AB0E}"/>
                      </a:ext>
                    </a:extLst>
                  </p:cNvPr>
                  <p:cNvSpPr/>
                  <p:nvPr/>
                </p:nvSpPr>
                <p:spPr>
                  <a:xfrm>
                    <a:off x="9078661" y="2468324"/>
                    <a:ext cx="358729" cy="244986"/>
                  </a:xfrm>
                  <a:custGeom>
                    <a:avLst/>
                    <a:gdLst>
                      <a:gd name="connsiteX0" fmla="*/ 175227 w 173924"/>
                      <a:gd name="connsiteY0" fmla="*/ 39264 h 118777"/>
                      <a:gd name="connsiteX1" fmla="*/ 175581 w 173924"/>
                      <a:gd name="connsiteY1" fmla="*/ 39264 h 118777"/>
                      <a:gd name="connsiteX2" fmla="*/ 175581 w 173924"/>
                      <a:gd name="connsiteY2" fmla="*/ 1410 h 118777"/>
                      <a:gd name="connsiteX3" fmla="*/ 1410 w 173924"/>
                      <a:gd name="connsiteY3" fmla="*/ 102142 h 118777"/>
                      <a:gd name="connsiteX4" fmla="*/ 33593 w 173924"/>
                      <a:gd name="connsiteY4" fmla="*/ 120714 h 118777"/>
                      <a:gd name="connsiteX5" fmla="*/ 175227 w 173924"/>
                      <a:gd name="connsiteY5" fmla="*/ 39264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227" y="39264"/>
                        </a:moveTo>
                        <a:cubicBezTo>
                          <a:pt x="175369" y="39264"/>
                          <a:pt x="175510" y="39264"/>
                          <a:pt x="175581" y="39264"/>
                        </a:cubicBezTo>
                        <a:lnTo>
                          <a:pt x="175581" y="1410"/>
                        </a:lnTo>
                        <a:cubicBezTo>
                          <a:pt x="101645" y="1410"/>
                          <a:pt x="38414" y="37988"/>
                          <a:pt x="1410" y="102142"/>
                        </a:cubicBezTo>
                        <a:lnTo>
                          <a:pt x="33593" y="120714"/>
                        </a:lnTo>
                        <a:cubicBezTo>
                          <a:pt x="61948" y="72014"/>
                          <a:pt x="114760" y="39264"/>
                          <a:pt x="175227" y="39264"/>
                        </a:cubicBezTo>
                        <a:close/>
                      </a:path>
                    </a:pathLst>
                  </a:custGeom>
                  <a:solidFill>
                    <a:srgbClr val="50E6FF"/>
                  </a:solidFill>
                  <a:ln w="4222"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69" name="Freeform: Shape 268">
                    <a:extLst>
                      <a:ext uri="{FF2B5EF4-FFF2-40B4-BE49-F238E27FC236}">
                        <a16:creationId xmlns:a16="http://schemas.microsoft.com/office/drawing/2014/main" id="{8705E67B-EF34-4F51-9D8D-17B4C60340FA}"/>
                      </a:ext>
                    </a:extLst>
                  </p:cNvPr>
                  <p:cNvSpPr/>
                  <p:nvPr/>
                </p:nvSpPr>
                <p:spPr>
                  <a:xfrm>
                    <a:off x="9021415" y="2676089"/>
                    <a:ext cx="122493" cy="419974"/>
                  </a:xfrm>
                  <a:custGeom>
                    <a:avLst/>
                    <a:gdLst>
                      <a:gd name="connsiteX0" fmla="*/ 61346 w 59388"/>
                      <a:gd name="connsiteY0" fmla="*/ 20054 h 203618"/>
                      <a:gd name="connsiteX1" fmla="*/ 29163 w 59388"/>
                      <a:gd name="connsiteY1" fmla="*/ 1410 h 203618"/>
                      <a:gd name="connsiteX2" fmla="*/ 29163 w 59388"/>
                      <a:gd name="connsiteY2" fmla="*/ 202873 h 203618"/>
                      <a:gd name="connsiteX3" fmla="*/ 61275 w 59388"/>
                      <a:gd name="connsiteY3" fmla="*/ 184300 h 203618"/>
                      <a:gd name="connsiteX4" fmla="*/ 39229 w 59388"/>
                      <a:gd name="connsiteY4" fmla="*/ 102212 h 203618"/>
                      <a:gd name="connsiteX5" fmla="*/ 61346 w 59388"/>
                      <a:gd name="connsiteY5" fmla="*/ 20054 h 20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88" h="203618">
                        <a:moveTo>
                          <a:pt x="61346" y="20054"/>
                        </a:moveTo>
                        <a:lnTo>
                          <a:pt x="29163" y="1410"/>
                        </a:lnTo>
                        <a:cubicBezTo>
                          <a:pt x="-7840" y="65563"/>
                          <a:pt x="-7840" y="138720"/>
                          <a:pt x="29163" y="202873"/>
                        </a:cubicBezTo>
                        <a:lnTo>
                          <a:pt x="61275" y="184300"/>
                        </a:lnTo>
                        <a:cubicBezTo>
                          <a:pt x="47239" y="160198"/>
                          <a:pt x="39229" y="132127"/>
                          <a:pt x="39229" y="102212"/>
                        </a:cubicBezTo>
                        <a:cubicBezTo>
                          <a:pt x="39229" y="72298"/>
                          <a:pt x="47310" y="44156"/>
                          <a:pt x="61346" y="20054"/>
                        </a:cubicBezTo>
                        <a:close/>
                      </a:path>
                    </a:pathLst>
                  </a:custGeom>
                  <a:solidFill>
                    <a:srgbClr val="0078D4"/>
                  </a:solidFill>
                  <a:ln w="4222"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77" name="Freeform: Shape 276">
                    <a:extLst>
                      <a:ext uri="{FF2B5EF4-FFF2-40B4-BE49-F238E27FC236}">
                        <a16:creationId xmlns:a16="http://schemas.microsoft.com/office/drawing/2014/main" id="{959C04C7-99B5-4F26-8E36-B99B360C8D57}"/>
                      </a:ext>
                    </a:extLst>
                  </p:cNvPr>
                  <p:cNvSpPr/>
                  <p:nvPr/>
                </p:nvSpPr>
                <p:spPr>
                  <a:xfrm>
                    <a:off x="9078800" y="3053445"/>
                    <a:ext cx="358729" cy="244986"/>
                  </a:xfrm>
                  <a:custGeom>
                    <a:avLst/>
                    <a:gdLst>
                      <a:gd name="connsiteX0" fmla="*/ 175156 w 173924"/>
                      <a:gd name="connsiteY0" fmla="*/ 83002 h 118777"/>
                      <a:gd name="connsiteX1" fmla="*/ 33522 w 173924"/>
                      <a:gd name="connsiteY1" fmla="*/ 1410 h 118777"/>
                      <a:gd name="connsiteX2" fmla="*/ 1410 w 173924"/>
                      <a:gd name="connsiteY2" fmla="*/ 19983 h 118777"/>
                      <a:gd name="connsiteX3" fmla="*/ 175581 w 173924"/>
                      <a:gd name="connsiteY3" fmla="*/ 120714 h 118777"/>
                      <a:gd name="connsiteX4" fmla="*/ 175581 w 173924"/>
                      <a:gd name="connsiteY4" fmla="*/ 83002 h 118777"/>
                      <a:gd name="connsiteX5" fmla="*/ 175156 w 173924"/>
                      <a:gd name="connsiteY5" fmla="*/ 83002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156" y="83002"/>
                        </a:moveTo>
                        <a:cubicBezTo>
                          <a:pt x="114689" y="83002"/>
                          <a:pt x="61878" y="50181"/>
                          <a:pt x="33522" y="1410"/>
                        </a:cubicBezTo>
                        <a:lnTo>
                          <a:pt x="1410" y="19983"/>
                        </a:lnTo>
                        <a:cubicBezTo>
                          <a:pt x="38414" y="84136"/>
                          <a:pt x="101574" y="120714"/>
                          <a:pt x="175581" y="120714"/>
                        </a:cubicBezTo>
                        <a:lnTo>
                          <a:pt x="175581" y="83002"/>
                        </a:lnTo>
                        <a:cubicBezTo>
                          <a:pt x="175369" y="83002"/>
                          <a:pt x="175227" y="83002"/>
                          <a:pt x="175156" y="83002"/>
                        </a:cubicBezTo>
                        <a:close/>
                      </a:path>
                    </a:pathLst>
                  </a:custGeom>
                  <a:solidFill>
                    <a:srgbClr val="0078D4"/>
                  </a:solidFill>
                  <a:ln w="4222"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78" name="Freeform: Shape 277">
                    <a:extLst>
                      <a:ext uri="{FF2B5EF4-FFF2-40B4-BE49-F238E27FC236}">
                        <a16:creationId xmlns:a16="http://schemas.microsoft.com/office/drawing/2014/main" id="{001F90A8-E0EB-4F21-9B49-D80C721C4C6E}"/>
                      </a:ext>
                    </a:extLst>
                  </p:cNvPr>
                  <p:cNvSpPr/>
                  <p:nvPr/>
                </p:nvSpPr>
                <p:spPr>
                  <a:xfrm>
                    <a:off x="9437894" y="2468324"/>
                    <a:ext cx="419974" cy="831199"/>
                  </a:xfrm>
                  <a:custGeom>
                    <a:avLst/>
                    <a:gdLst>
                      <a:gd name="connsiteX0" fmla="*/ 202518 w 203618"/>
                      <a:gd name="connsiteY0" fmla="*/ 202873 h 402995"/>
                      <a:gd name="connsiteX1" fmla="*/ 1410 w 203618"/>
                      <a:gd name="connsiteY1" fmla="*/ 1410 h 402995"/>
                      <a:gd name="connsiteX2" fmla="*/ 1410 w 203618"/>
                      <a:gd name="connsiteY2" fmla="*/ 39264 h 402995"/>
                      <a:gd name="connsiteX3" fmla="*/ 164735 w 203618"/>
                      <a:gd name="connsiteY3" fmla="*/ 202944 h 402995"/>
                      <a:gd name="connsiteX4" fmla="*/ 1410 w 203618"/>
                      <a:gd name="connsiteY4" fmla="*/ 366694 h 402995"/>
                      <a:gd name="connsiteX5" fmla="*/ 1410 w 203618"/>
                      <a:gd name="connsiteY5" fmla="*/ 404406 h 402995"/>
                      <a:gd name="connsiteX6" fmla="*/ 202518 w 203618"/>
                      <a:gd name="connsiteY6" fmla="*/ 202873 h 402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618" h="402995">
                        <a:moveTo>
                          <a:pt x="202518" y="202873"/>
                        </a:moveTo>
                        <a:cubicBezTo>
                          <a:pt x="202518" y="91579"/>
                          <a:pt x="112491" y="1410"/>
                          <a:pt x="1410" y="1410"/>
                        </a:cubicBezTo>
                        <a:lnTo>
                          <a:pt x="1410" y="39264"/>
                        </a:lnTo>
                        <a:cubicBezTo>
                          <a:pt x="91650" y="39477"/>
                          <a:pt x="164735" y="112704"/>
                          <a:pt x="164735" y="202944"/>
                        </a:cubicBezTo>
                        <a:cubicBezTo>
                          <a:pt x="164735" y="293184"/>
                          <a:pt x="91650" y="366481"/>
                          <a:pt x="1410" y="366694"/>
                        </a:cubicBezTo>
                        <a:lnTo>
                          <a:pt x="1410" y="404406"/>
                        </a:lnTo>
                        <a:cubicBezTo>
                          <a:pt x="112491" y="404406"/>
                          <a:pt x="202518" y="314166"/>
                          <a:pt x="202518" y="202873"/>
                        </a:cubicBezTo>
                        <a:close/>
                      </a:path>
                    </a:pathLst>
                  </a:custGeom>
                  <a:solidFill>
                    <a:srgbClr val="0078D4"/>
                  </a:solidFill>
                  <a:ln w="4222"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55" name="Freeform: Shape 254">
                  <a:extLst>
                    <a:ext uri="{FF2B5EF4-FFF2-40B4-BE49-F238E27FC236}">
                      <a16:creationId xmlns:a16="http://schemas.microsoft.com/office/drawing/2014/main" id="{0EAB4989-57CB-4713-91B1-152C9FD0F28C}"/>
                    </a:ext>
                  </a:extLst>
                </p:cNvPr>
                <p:cNvSpPr/>
                <p:nvPr/>
              </p:nvSpPr>
              <p:spPr>
                <a:xfrm>
                  <a:off x="9333054" y="2686035"/>
                  <a:ext cx="209986" cy="393726"/>
                </a:xfrm>
                <a:custGeom>
                  <a:avLst/>
                  <a:gdLst>
                    <a:gd name="connsiteX0" fmla="*/ 74283 w 101809"/>
                    <a:gd name="connsiteY0" fmla="*/ 130993 h 190892"/>
                    <a:gd name="connsiteX1" fmla="*/ 59254 w 101809"/>
                    <a:gd name="connsiteY1" fmla="*/ 114192 h 190892"/>
                    <a:gd name="connsiteX2" fmla="*/ 59254 w 101809"/>
                    <a:gd name="connsiteY2" fmla="*/ 146021 h 190892"/>
                    <a:gd name="connsiteX3" fmla="*/ 74283 w 101809"/>
                    <a:gd name="connsiteY3" fmla="*/ 130993 h 190892"/>
                    <a:gd name="connsiteX4" fmla="*/ 43943 w 101809"/>
                    <a:gd name="connsiteY4" fmla="*/ 78749 h 190892"/>
                    <a:gd name="connsiteX5" fmla="*/ 43943 w 101809"/>
                    <a:gd name="connsiteY5" fmla="*/ 45432 h 190892"/>
                    <a:gd name="connsiteX6" fmla="*/ 29340 w 101809"/>
                    <a:gd name="connsiteY6" fmla="*/ 60672 h 190892"/>
                    <a:gd name="connsiteX7" fmla="*/ 43943 w 101809"/>
                    <a:gd name="connsiteY7" fmla="*/ 78749 h 190892"/>
                    <a:gd name="connsiteX8" fmla="*/ 102212 w 101809"/>
                    <a:gd name="connsiteY8" fmla="*/ 129504 h 190892"/>
                    <a:gd name="connsiteX9" fmla="*/ 91225 w 101809"/>
                    <a:gd name="connsiteY9" fmla="*/ 157505 h 190892"/>
                    <a:gd name="connsiteX10" fmla="*/ 59254 w 101809"/>
                    <a:gd name="connsiteY10" fmla="*/ 170548 h 190892"/>
                    <a:gd name="connsiteX11" fmla="*/ 59254 w 101809"/>
                    <a:gd name="connsiteY11" fmla="*/ 193303 h 190892"/>
                    <a:gd name="connsiteX12" fmla="*/ 43943 w 101809"/>
                    <a:gd name="connsiteY12" fmla="*/ 193303 h 190892"/>
                    <a:gd name="connsiteX13" fmla="*/ 43943 w 101809"/>
                    <a:gd name="connsiteY13" fmla="*/ 171186 h 190892"/>
                    <a:gd name="connsiteX14" fmla="*/ 4246 w 101809"/>
                    <a:gd name="connsiteY14" fmla="*/ 161546 h 190892"/>
                    <a:gd name="connsiteX15" fmla="*/ 4246 w 101809"/>
                    <a:gd name="connsiteY15" fmla="*/ 132482 h 190892"/>
                    <a:gd name="connsiteX16" fmla="*/ 22322 w 101809"/>
                    <a:gd name="connsiteY16" fmla="*/ 141484 h 190892"/>
                    <a:gd name="connsiteX17" fmla="*/ 43872 w 101809"/>
                    <a:gd name="connsiteY17" fmla="*/ 146446 h 190892"/>
                    <a:gd name="connsiteX18" fmla="*/ 43872 w 101809"/>
                    <a:gd name="connsiteY18" fmla="*/ 108238 h 190892"/>
                    <a:gd name="connsiteX19" fmla="*/ 11051 w 101809"/>
                    <a:gd name="connsiteY19" fmla="*/ 89382 h 190892"/>
                    <a:gd name="connsiteX20" fmla="*/ 1410 w 101809"/>
                    <a:gd name="connsiteY20" fmla="*/ 62445 h 190892"/>
                    <a:gd name="connsiteX21" fmla="*/ 13248 w 101809"/>
                    <a:gd name="connsiteY21" fmla="*/ 34302 h 190892"/>
                    <a:gd name="connsiteX22" fmla="*/ 43872 w 101809"/>
                    <a:gd name="connsiteY22" fmla="*/ 20904 h 190892"/>
                    <a:gd name="connsiteX23" fmla="*/ 43872 w 101809"/>
                    <a:gd name="connsiteY23" fmla="*/ 1410 h 190892"/>
                    <a:gd name="connsiteX24" fmla="*/ 59183 w 101809"/>
                    <a:gd name="connsiteY24" fmla="*/ 1410 h 190892"/>
                    <a:gd name="connsiteX25" fmla="*/ 59183 w 101809"/>
                    <a:gd name="connsiteY25" fmla="*/ 20479 h 190892"/>
                    <a:gd name="connsiteX26" fmla="*/ 92217 w 101809"/>
                    <a:gd name="connsiteY26" fmla="*/ 27639 h 190892"/>
                    <a:gd name="connsiteX27" fmla="*/ 92217 w 101809"/>
                    <a:gd name="connsiteY27" fmla="*/ 55994 h 190892"/>
                    <a:gd name="connsiteX28" fmla="*/ 59183 w 101809"/>
                    <a:gd name="connsiteY28" fmla="*/ 45077 h 190892"/>
                    <a:gd name="connsiteX29" fmla="*/ 59183 w 101809"/>
                    <a:gd name="connsiteY29" fmla="*/ 84845 h 190892"/>
                    <a:gd name="connsiteX30" fmla="*/ 92217 w 101809"/>
                    <a:gd name="connsiteY30" fmla="*/ 103701 h 190892"/>
                    <a:gd name="connsiteX31" fmla="*/ 102212 w 101809"/>
                    <a:gd name="connsiteY31" fmla="*/ 129504 h 19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1809" h="190892">
                      <a:moveTo>
                        <a:pt x="74283" y="130993"/>
                      </a:moveTo>
                      <a:cubicBezTo>
                        <a:pt x="74283" y="124188"/>
                        <a:pt x="69249" y="118588"/>
                        <a:pt x="59254" y="114192"/>
                      </a:cubicBezTo>
                      <a:lnTo>
                        <a:pt x="59254" y="146021"/>
                      </a:lnTo>
                      <a:cubicBezTo>
                        <a:pt x="69321" y="144391"/>
                        <a:pt x="74283" y="139428"/>
                        <a:pt x="74283" y="130993"/>
                      </a:cubicBezTo>
                      <a:close/>
                      <a:moveTo>
                        <a:pt x="43943" y="78749"/>
                      </a:moveTo>
                      <a:lnTo>
                        <a:pt x="43943" y="45432"/>
                      </a:lnTo>
                      <a:cubicBezTo>
                        <a:pt x="34231" y="47204"/>
                        <a:pt x="29340" y="52237"/>
                        <a:pt x="29340" y="60672"/>
                      </a:cubicBezTo>
                      <a:cubicBezTo>
                        <a:pt x="29411" y="68045"/>
                        <a:pt x="34231" y="74070"/>
                        <a:pt x="43943" y="78749"/>
                      </a:cubicBezTo>
                      <a:close/>
                      <a:moveTo>
                        <a:pt x="102212" y="129504"/>
                      </a:moveTo>
                      <a:cubicBezTo>
                        <a:pt x="102212" y="141130"/>
                        <a:pt x="98526" y="150487"/>
                        <a:pt x="91225" y="157505"/>
                      </a:cubicBezTo>
                      <a:cubicBezTo>
                        <a:pt x="83923" y="164594"/>
                        <a:pt x="73290" y="168918"/>
                        <a:pt x="59254" y="170548"/>
                      </a:cubicBezTo>
                      <a:lnTo>
                        <a:pt x="59254" y="193303"/>
                      </a:lnTo>
                      <a:lnTo>
                        <a:pt x="43943" y="193303"/>
                      </a:lnTo>
                      <a:lnTo>
                        <a:pt x="43943" y="171186"/>
                      </a:lnTo>
                      <a:cubicBezTo>
                        <a:pt x="29553" y="171044"/>
                        <a:pt x="16297" y="167854"/>
                        <a:pt x="4246" y="161546"/>
                      </a:cubicBezTo>
                      <a:lnTo>
                        <a:pt x="4246" y="132482"/>
                      </a:lnTo>
                      <a:cubicBezTo>
                        <a:pt x="8003" y="135530"/>
                        <a:pt x="14028" y="138578"/>
                        <a:pt x="22322" y="141484"/>
                      </a:cubicBezTo>
                      <a:cubicBezTo>
                        <a:pt x="30616" y="144391"/>
                        <a:pt x="37775" y="146021"/>
                        <a:pt x="43872" y="146446"/>
                      </a:cubicBezTo>
                      <a:lnTo>
                        <a:pt x="43872" y="108238"/>
                      </a:lnTo>
                      <a:cubicBezTo>
                        <a:pt x="28418" y="102496"/>
                        <a:pt x="17431" y="96187"/>
                        <a:pt x="11051" y="89382"/>
                      </a:cubicBezTo>
                      <a:cubicBezTo>
                        <a:pt x="4600" y="82577"/>
                        <a:pt x="1410" y="73574"/>
                        <a:pt x="1410" y="62445"/>
                      </a:cubicBezTo>
                      <a:cubicBezTo>
                        <a:pt x="1410" y="51315"/>
                        <a:pt x="5380" y="41958"/>
                        <a:pt x="13248" y="34302"/>
                      </a:cubicBezTo>
                      <a:cubicBezTo>
                        <a:pt x="21188" y="26646"/>
                        <a:pt x="31396" y="22180"/>
                        <a:pt x="43872" y="20904"/>
                      </a:cubicBezTo>
                      <a:lnTo>
                        <a:pt x="43872" y="1410"/>
                      </a:lnTo>
                      <a:lnTo>
                        <a:pt x="59183" y="1410"/>
                      </a:lnTo>
                      <a:lnTo>
                        <a:pt x="59183" y="20479"/>
                      </a:lnTo>
                      <a:cubicBezTo>
                        <a:pt x="73928" y="21188"/>
                        <a:pt x="84987" y="23527"/>
                        <a:pt x="92217" y="27639"/>
                      </a:cubicBezTo>
                      <a:lnTo>
                        <a:pt x="92217" y="55994"/>
                      </a:lnTo>
                      <a:cubicBezTo>
                        <a:pt x="82505" y="50110"/>
                        <a:pt x="71447" y="46495"/>
                        <a:pt x="59183" y="45077"/>
                      </a:cubicBezTo>
                      <a:lnTo>
                        <a:pt x="59183" y="84845"/>
                      </a:lnTo>
                      <a:cubicBezTo>
                        <a:pt x="74637" y="90445"/>
                        <a:pt x="85695" y="96754"/>
                        <a:pt x="92217" y="103701"/>
                      </a:cubicBezTo>
                      <a:cubicBezTo>
                        <a:pt x="98952" y="110719"/>
                        <a:pt x="102212" y="119296"/>
                        <a:pt x="102212" y="129504"/>
                      </a:cubicBezTo>
                      <a:close/>
                    </a:path>
                  </a:pathLst>
                </a:custGeom>
                <a:solidFill>
                  <a:schemeClr val="accent2"/>
                </a:solidFill>
                <a:ln w="4222"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2" name="Group 11">
              <a:extLst>
                <a:ext uri="{FF2B5EF4-FFF2-40B4-BE49-F238E27FC236}">
                  <a16:creationId xmlns:a16="http://schemas.microsoft.com/office/drawing/2014/main" id="{3F6DE1A3-6B3F-4DB6-8543-78558F856D8C}"/>
                </a:ext>
              </a:extLst>
            </p:cNvPr>
            <p:cNvGrpSpPr/>
            <p:nvPr/>
          </p:nvGrpSpPr>
          <p:grpSpPr>
            <a:xfrm>
              <a:off x="1874660" y="2491047"/>
              <a:ext cx="2498508" cy="265519"/>
              <a:chOff x="1874660" y="2576608"/>
              <a:chExt cx="2498508" cy="265519"/>
            </a:xfrm>
          </p:grpSpPr>
          <p:grpSp>
            <p:nvGrpSpPr>
              <p:cNvPr id="138" name="modular 1" descr="modular">
                <a:extLst>
                  <a:ext uri="{FF2B5EF4-FFF2-40B4-BE49-F238E27FC236}">
                    <a16:creationId xmlns:a16="http://schemas.microsoft.com/office/drawing/2014/main" id="{FCC30580-6B15-40D2-8F85-34D8993BC724}"/>
                  </a:ext>
                </a:extLst>
              </p:cNvPr>
              <p:cNvGrpSpPr/>
              <p:nvPr/>
            </p:nvGrpSpPr>
            <p:grpSpPr>
              <a:xfrm>
                <a:off x="1874660" y="2576608"/>
                <a:ext cx="283923" cy="265519"/>
                <a:chOff x="3557434" y="2181241"/>
                <a:chExt cx="406193" cy="406193"/>
              </a:xfrm>
            </p:grpSpPr>
            <p:sp>
              <p:nvSpPr>
                <p:cNvPr id="139" name="Rectangle 458">
                  <a:extLst>
                    <a:ext uri="{FF2B5EF4-FFF2-40B4-BE49-F238E27FC236}">
                      <a16:creationId xmlns:a16="http://schemas.microsoft.com/office/drawing/2014/main" id="{5F84E1AF-0869-4512-9AD4-DF9CC5220C51}"/>
                    </a:ext>
                  </a:extLst>
                </p:cNvPr>
                <p:cNvSpPr>
                  <a:spLocks noChangeArrowheads="1"/>
                </p:cNvSpPr>
                <p:nvPr/>
              </p:nvSpPr>
              <p:spPr bwMode="auto">
                <a:xfrm>
                  <a:off x="3557434" y="2181241"/>
                  <a:ext cx="406193"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Rectangle 459">
                  <a:extLst>
                    <a:ext uri="{FF2B5EF4-FFF2-40B4-BE49-F238E27FC236}">
                      <a16:creationId xmlns:a16="http://schemas.microsoft.com/office/drawing/2014/main" id="{5A487DD8-63D0-4C5A-A762-675EB107F9BF}"/>
                    </a:ext>
                  </a:extLst>
                </p:cNvPr>
                <p:cNvSpPr>
                  <a:spLocks noChangeArrowheads="1"/>
                </p:cNvSpPr>
                <p:nvPr/>
              </p:nvSpPr>
              <p:spPr bwMode="auto">
                <a:xfrm>
                  <a:off x="3557434" y="2223261"/>
                  <a:ext cx="406193" cy="14940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Rectangle 460">
                  <a:extLst>
                    <a:ext uri="{FF2B5EF4-FFF2-40B4-BE49-F238E27FC236}">
                      <a16:creationId xmlns:a16="http://schemas.microsoft.com/office/drawing/2014/main" id="{F71DA5DB-00F7-4B90-AB0E-227C42E3D4A0}"/>
                    </a:ext>
                  </a:extLst>
                </p:cNvPr>
                <p:cNvSpPr>
                  <a:spLocks noChangeArrowheads="1"/>
                </p:cNvSpPr>
                <p:nvPr/>
              </p:nvSpPr>
              <p:spPr bwMode="auto">
                <a:xfrm>
                  <a:off x="3557434" y="2394454"/>
                  <a:ext cx="85597"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Rectangle 461">
                  <a:extLst>
                    <a:ext uri="{FF2B5EF4-FFF2-40B4-BE49-F238E27FC236}">
                      <a16:creationId xmlns:a16="http://schemas.microsoft.com/office/drawing/2014/main" id="{2C09DC8E-293A-4639-B41D-42292243CBEB}"/>
                    </a:ext>
                  </a:extLst>
                </p:cNvPr>
                <p:cNvSpPr>
                  <a:spLocks noChangeArrowheads="1"/>
                </p:cNvSpPr>
                <p:nvPr/>
              </p:nvSpPr>
              <p:spPr bwMode="auto">
                <a:xfrm>
                  <a:off x="3664818" y="2394454"/>
                  <a:ext cx="84040"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Rectangle 462">
                  <a:extLst>
                    <a:ext uri="{FF2B5EF4-FFF2-40B4-BE49-F238E27FC236}">
                      <a16:creationId xmlns:a16="http://schemas.microsoft.com/office/drawing/2014/main" id="{6D51F9B7-5D6E-4A64-9A84-A05A074C86FE}"/>
                    </a:ext>
                  </a:extLst>
                </p:cNvPr>
                <p:cNvSpPr>
                  <a:spLocks noChangeArrowheads="1"/>
                </p:cNvSpPr>
                <p:nvPr/>
              </p:nvSpPr>
              <p:spPr bwMode="auto">
                <a:xfrm>
                  <a:off x="3770646" y="2394454"/>
                  <a:ext cx="85597"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Rectangle 463">
                  <a:extLst>
                    <a:ext uri="{FF2B5EF4-FFF2-40B4-BE49-F238E27FC236}">
                      <a16:creationId xmlns:a16="http://schemas.microsoft.com/office/drawing/2014/main" id="{0373F552-F85B-4848-B3A3-CF5B763EE9DA}"/>
                    </a:ext>
                  </a:extLst>
                </p:cNvPr>
                <p:cNvSpPr>
                  <a:spLocks noChangeArrowheads="1"/>
                </p:cNvSpPr>
                <p:nvPr/>
              </p:nvSpPr>
              <p:spPr bwMode="auto">
                <a:xfrm>
                  <a:off x="3878030" y="2394454"/>
                  <a:ext cx="85597"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Rectangle 464">
                  <a:extLst>
                    <a:ext uri="{FF2B5EF4-FFF2-40B4-BE49-F238E27FC236}">
                      <a16:creationId xmlns:a16="http://schemas.microsoft.com/office/drawing/2014/main" id="{2C3F339E-62DB-48E5-98B0-1D32CFAE9999}"/>
                    </a:ext>
                  </a:extLst>
                </p:cNvPr>
                <p:cNvSpPr>
                  <a:spLocks noChangeArrowheads="1"/>
                </p:cNvSpPr>
                <p:nvPr/>
              </p:nvSpPr>
              <p:spPr bwMode="auto">
                <a:xfrm>
                  <a:off x="3557434" y="2501837"/>
                  <a:ext cx="191425"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Rectangle 465">
                  <a:extLst>
                    <a:ext uri="{FF2B5EF4-FFF2-40B4-BE49-F238E27FC236}">
                      <a16:creationId xmlns:a16="http://schemas.microsoft.com/office/drawing/2014/main" id="{03B4E5B8-068D-4885-BE5A-64A4F54E0F15}"/>
                    </a:ext>
                  </a:extLst>
                </p:cNvPr>
                <p:cNvSpPr>
                  <a:spLocks noChangeArrowheads="1"/>
                </p:cNvSpPr>
                <p:nvPr/>
              </p:nvSpPr>
              <p:spPr bwMode="auto">
                <a:xfrm>
                  <a:off x="3770646" y="2501837"/>
                  <a:ext cx="192980"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 name="Rectangle 1">
                <a:extLst>
                  <a:ext uri="{FF2B5EF4-FFF2-40B4-BE49-F238E27FC236}">
                    <a16:creationId xmlns:a16="http://schemas.microsoft.com/office/drawing/2014/main" id="{A2D35117-0BD4-4FFF-AB7E-A82718CD961A}"/>
                  </a:ext>
                </a:extLst>
              </p:cNvPr>
              <p:cNvSpPr/>
              <p:nvPr/>
            </p:nvSpPr>
            <p:spPr bwMode="auto">
              <a:xfrm>
                <a:off x="2317826" y="2600827"/>
                <a:ext cx="2055342" cy="217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567"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Best practice guidance</a:t>
                </a:r>
              </a:p>
            </p:txBody>
          </p:sp>
        </p:grpSp>
        <p:grpSp>
          <p:nvGrpSpPr>
            <p:cNvPr id="9" name="Group 8">
              <a:extLst>
                <a:ext uri="{FF2B5EF4-FFF2-40B4-BE49-F238E27FC236}">
                  <a16:creationId xmlns:a16="http://schemas.microsoft.com/office/drawing/2014/main" id="{775721D5-AFDE-4BD0-86DB-9CAADA948714}"/>
                </a:ext>
              </a:extLst>
            </p:cNvPr>
            <p:cNvGrpSpPr/>
            <p:nvPr/>
          </p:nvGrpSpPr>
          <p:grpSpPr>
            <a:xfrm>
              <a:off x="7649965" y="2483176"/>
              <a:ext cx="2561732" cy="281260"/>
              <a:chOff x="4883323" y="2568737"/>
              <a:chExt cx="2561732" cy="281260"/>
            </a:xfrm>
          </p:grpSpPr>
          <p:grpSp>
            <p:nvGrpSpPr>
              <p:cNvPr id="178" name="evolve" descr="evolve">
                <a:extLst>
                  <a:ext uri="{FF2B5EF4-FFF2-40B4-BE49-F238E27FC236}">
                    <a16:creationId xmlns:a16="http://schemas.microsoft.com/office/drawing/2014/main" id="{8F71CC57-38DD-432F-A5E1-DD23E343C5DC}"/>
                  </a:ext>
                </a:extLst>
              </p:cNvPr>
              <p:cNvGrpSpPr/>
              <p:nvPr/>
            </p:nvGrpSpPr>
            <p:grpSpPr>
              <a:xfrm>
                <a:off x="4883323" y="2568737"/>
                <a:ext cx="298246" cy="281260"/>
                <a:chOff x="748620" y="3040242"/>
                <a:chExt cx="415510" cy="419004"/>
              </a:xfrm>
            </p:grpSpPr>
            <p:sp>
              <p:nvSpPr>
                <p:cNvPr id="179" name="Freeform: Shape 178">
                  <a:extLst>
                    <a:ext uri="{FF2B5EF4-FFF2-40B4-BE49-F238E27FC236}">
                      <a16:creationId xmlns:a16="http://schemas.microsoft.com/office/drawing/2014/main" id="{2BFF0FBA-4196-43B4-ABB7-42F0ECC1C8FC}"/>
                    </a:ext>
                  </a:extLst>
                </p:cNvPr>
                <p:cNvSpPr/>
                <p:nvPr/>
              </p:nvSpPr>
              <p:spPr>
                <a:xfrm>
                  <a:off x="748620" y="3324316"/>
                  <a:ext cx="134930" cy="134930"/>
                </a:xfrm>
                <a:custGeom>
                  <a:avLst/>
                  <a:gdLst>
                    <a:gd name="connsiteX0" fmla="*/ 1481 w 134929"/>
                    <a:gd name="connsiteY0" fmla="*/ 133958 h 134929"/>
                    <a:gd name="connsiteX1" fmla="*/ 133959 w 134929"/>
                    <a:gd name="connsiteY1" fmla="*/ 133958 h 134929"/>
                    <a:gd name="connsiteX2" fmla="*/ 133959 w 134929"/>
                    <a:gd name="connsiteY2" fmla="*/ 1481 h 134929"/>
                    <a:gd name="connsiteX3" fmla="*/ 1481 w 134929"/>
                    <a:gd name="connsiteY3" fmla="*/ 1481 h 134929"/>
                    <a:gd name="connsiteX4" fmla="*/ 1481 w 134929"/>
                    <a:gd name="connsiteY4" fmla="*/ 133958 h 134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929" h="134929">
                      <a:moveTo>
                        <a:pt x="1481" y="133958"/>
                      </a:moveTo>
                      <a:lnTo>
                        <a:pt x="133959" y="133958"/>
                      </a:lnTo>
                      <a:lnTo>
                        <a:pt x="133959" y="1481"/>
                      </a:lnTo>
                      <a:lnTo>
                        <a:pt x="1481" y="1481"/>
                      </a:lnTo>
                      <a:lnTo>
                        <a:pt x="1481" y="133958"/>
                      </a:lnTo>
                      <a:close/>
                    </a:path>
                  </a:pathLst>
                </a:custGeom>
                <a:solidFill>
                  <a:srgbClr val="0078D4"/>
                </a:solidFill>
                <a:ln w="4321"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0BC40D00-A526-45CE-B7F8-4D9835811B1E}"/>
                    </a:ext>
                  </a:extLst>
                </p:cNvPr>
                <p:cNvSpPr/>
                <p:nvPr/>
              </p:nvSpPr>
              <p:spPr>
                <a:xfrm>
                  <a:off x="899218" y="3182500"/>
                  <a:ext cx="134930" cy="134930"/>
                </a:xfrm>
                <a:custGeom>
                  <a:avLst/>
                  <a:gdLst>
                    <a:gd name="connsiteX0" fmla="*/ 1481 w 134929"/>
                    <a:gd name="connsiteY0" fmla="*/ 32320 h 134929"/>
                    <a:gd name="connsiteX1" fmla="*/ 1481 w 134929"/>
                    <a:gd name="connsiteY1" fmla="*/ 103119 h 134929"/>
                    <a:gd name="connsiteX2" fmla="*/ 32320 w 134929"/>
                    <a:gd name="connsiteY2" fmla="*/ 133958 h 134929"/>
                    <a:gd name="connsiteX3" fmla="*/ 103119 w 134929"/>
                    <a:gd name="connsiteY3" fmla="*/ 133958 h 134929"/>
                    <a:gd name="connsiteX4" fmla="*/ 133958 w 134929"/>
                    <a:gd name="connsiteY4" fmla="*/ 103119 h 134929"/>
                    <a:gd name="connsiteX5" fmla="*/ 133958 w 134929"/>
                    <a:gd name="connsiteY5" fmla="*/ 32320 h 134929"/>
                    <a:gd name="connsiteX6" fmla="*/ 103119 w 134929"/>
                    <a:gd name="connsiteY6" fmla="*/ 1481 h 134929"/>
                    <a:gd name="connsiteX7" fmla="*/ 32754 w 134929"/>
                    <a:gd name="connsiteY7" fmla="*/ 1481 h 134929"/>
                    <a:gd name="connsiteX8" fmla="*/ 1481 w 134929"/>
                    <a:gd name="connsiteY8" fmla="*/ 32320 h 13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29" h="134929">
                      <a:moveTo>
                        <a:pt x="1481" y="32320"/>
                      </a:moveTo>
                      <a:lnTo>
                        <a:pt x="1481" y="103119"/>
                      </a:lnTo>
                      <a:cubicBezTo>
                        <a:pt x="1481" y="120059"/>
                        <a:pt x="15380" y="133958"/>
                        <a:pt x="32320" y="133958"/>
                      </a:cubicBezTo>
                      <a:lnTo>
                        <a:pt x="103119" y="133958"/>
                      </a:lnTo>
                      <a:cubicBezTo>
                        <a:pt x="120059" y="133958"/>
                        <a:pt x="133958" y="120059"/>
                        <a:pt x="133958" y="103119"/>
                      </a:cubicBezTo>
                      <a:lnTo>
                        <a:pt x="133958" y="32320"/>
                      </a:lnTo>
                      <a:cubicBezTo>
                        <a:pt x="133958" y="15380"/>
                        <a:pt x="120059" y="1481"/>
                        <a:pt x="103119" y="1481"/>
                      </a:cubicBezTo>
                      <a:lnTo>
                        <a:pt x="32754" y="1481"/>
                      </a:lnTo>
                      <a:cubicBezTo>
                        <a:pt x="15380" y="1481"/>
                        <a:pt x="1481" y="14945"/>
                        <a:pt x="1481" y="32320"/>
                      </a:cubicBezTo>
                      <a:close/>
                    </a:path>
                  </a:pathLst>
                </a:custGeom>
                <a:solidFill>
                  <a:srgbClr val="0078D4"/>
                </a:solidFill>
                <a:ln w="4321"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2F377B21-18B3-4B51-936F-0C8D3FFCA6D4}"/>
                    </a:ext>
                  </a:extLst>
                </p:cNvPr>
                <p:cNvSpPr/>
                <p:nvPr/>
              </p:nvSpPr>
              <p:spPr>
                <a:xfrm>
                  <a:off x="1033553" y="3040242"/>
                  <a:ext cx="130577" cy="130577"/>
                </a:xfrm>
                <a:custGeom>
                  <a:avLst/>
                  <a:gdLst>
                    <a:gd name="connsiteX0" fmla="*/ 1481 w 130577"/>
                    <a:gd name="connsiteY0" fmla="*/ 66634 h 130577"/>
                    <a:gd name="connsiteX1" fmla="*/ 66634 w 130577"/>
                    <a:gd name="connsiteY1" fmla="*/ 131787 h 130577"/>
                    <a:gd name="connsiteX2" fmla="*/ 67502 w 130577"/>
                    <a:gd name="connsiteY2" fmla="*/ 131787 h 130577"/>
                    <a:gd name="connsiteX3" fmla="*/ 132655 w 130577"/>
                    <a:gd name="connsiteY3" fmla="*/ 66634 h 130577"/>
                    <a:gd name="connsiteX4" fmla="*/ 67502 w 130577"/>
                    <a:gd name="connsiteY4" fmla="*/ 1481 h 130577"/>
                    <a:gd name="connsiteX5" fmla="*/ 66634 w 130577"/>
                    <a:gd name="connsiteY5" fmla="*/ 1481 h 130577"/>
                    <a:gd name="connsiteX6" fmla="*/ 1481 w 130577"/>
                    <a:gd name="connsiteY6" fmla="*/ 66634 h 13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577" h="130577">
                      <a:moveTo>
                        <a:pt x="1481" y="66634"/>
                      </a:moveTo>
                      <a:cubicBezTo>
                        <a:pt x="1481" y="102685"/>
                        <a:pt x="30582" y="131787"/>
                        <a:pt x="66634" y="131787"/>
                      </a:cubicBezTo>
                      <a:lnTo>
                        <a:pt x="67502" y="131787"/>
                      </a:lnTo>
                      <a:cubicBezTo>
                        <a:pt x="103553" y="131787"/>
                        <a:pt x="132655" y="102685"/>
                        <a:pt x="132655" y="66634"/>
                      </a:cubicBezTo>
                      <a:cubicBezTo>
                        <a:pt x="132655" y="30582"/>
                        <a:pt x="103553" y="1481"/>
                        <a:pt x="67502" y="1481"/>
                      </a:cubicBezTo>
                      <a:lnTo>
                        <a:pt x="66634" y="1481"/>
                      </a:lnTo>
                      <a:cubicBezTo>
                        <a:pt x="30582" y="1481"/>
                        <a:pt x="1481" y="30582"/>
                        <a:pt x="1481" y="66634"/>
                      </a:cubicBezTo>
                      <a:close/>
                    </a:path>
                  </a:pathLst>
                </a:custGeom>
                <a:solidFill>
                  <a:srgbClr val="50E6FF"/>
                </a:solidFill>
                <a:ln w="4321"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13" name="Rectangle 112">
                <a:extLst>
                  <a:ext uri="{FF2B5EF4-FFF2-40B4-BE49-F238E27FC236}">
                    <a16:creationId xmlns:a16="http://schemas.microsoft.com/office/drawing/2014/main" id="{AD94372A-0725-4E77-9CCD-4E6545C80CCB}"/>
                  </a:ext>
                </a:extLst>
              </p:cNvPr>
              <p:cNvSpPr/>
              <p:nvPr/>
            </p:nvSpPr>
            <p:spPr bwMode="auto">
              <a:xfrm>
                <a:off x="5394844" y="2600829"/>
                <a:ext cx="2050211" cy="217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567"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Technical skill building</a:t>
                </a:r>
              </a:p>
            </p:txBody>
          </p:sp>
        </p:grpSp>
      </p:grpSp>
      <p:grpSp>
        <p:nvGrpSpPr>
          <p:cNvPr id="3" name="Group 2">
            <a:extLst>
              <a:ext uri="{FF2B5EF4-FFF2-40B4-BE49-F238E27FC236}">
                <a16:creationId xmlns:a16="http://schemas.microsoft.com/office/drawing/2014/main" id="{04F08E9D-459C-4C1C-83C4-C8D29146E030}"/>
              </a:ext>
            </a:extLst>
          </p:cNvPr>
          <p:cNvGrpSpPr/>
          <p:nvPr/>
        </p:nvGrpSpPr>
        <p:grpSpPr>
          <a:xfrm>
            <a:off x="3660766" y="3147402"/>
            <a:ext cx="2143551" cy="434093"/>
            <a:chOff x="4884488" y="3122715"/>
            <a:chExt cx="2143856" cy="434154"/>
          </a:xfrm>
        </p:grpSpPr>
        <p:grpSp>
          <p:nvGrpSpPr>
            <p:cNvPr id="182" name="dev testing" descr="dev testing">
              <a:extLst>
                <a:ext uri="{FF2B5EF4-FFF2-40B4-BE49-F238E27FC236}">
                  <a16:creationId xmlns:a16="http://schemas.microsoft.com/office/drawing/2014/main" id="{9E820B6A-BE81-4D0F-BD99-6B4E7C112253}"/>
                </a:ext>
              </a:extLst>
            </p:cNvPr>
            <p:cNvGrpSpPr>
              <a:grpSpLocks noChangeAspect="1"/>
            </p:cNvGrpSpPr>
            <p:nvPr/>
          </p:nvGrpSpPr>
          <p:grpSpPr bwMode="auto">
            <a:xfrm>
              <a:off x="4884488" y="3215683"/>
              <a:ext cx="295917" cy="248216"/>
              <a:chOff x="448" y="808"/>
              <a:chExt cx="262" cy="235"/>
            </a:xfrm>
          </p:grpSpPr>
          <p:sp>
            <p:nvSpPr>
              <p:cNvPr id="183" name="AutoShape 3">
                <a:extLst>
                  <a:ext uri="{FF2B5EF4-FFF2-40B4-BE49-F238E27FC236}">
                    <a16:creationId xmlns:a16="http://schemas.microsoft.com/office/drawing/2014/main" id="{5E47226C-2F54-4EF4-93CD-1531BDC3EE18}"/>
                  </a:ext>
                </a:extLst>
              </p:cNvPr>
              <p:cNvSpPr>
                <a:spLocks noChangeAspect="1" noChangeArrowheads="1" noTextEdit="1"/>
              </p:cNvSpPr>
              <p:nvPr/>
            </p:nvSpPr>
            <p:spPr bwMode="auto">
              <a:xfrm>
                <a:off x="448" y="809"/>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84" name="Rectangle 5">
                <a:extLst>
                  <a:ext uri="{FF2B5EF4-FFF2-40B4-BE49-F238E27FC236}">
                    <a16:creationId xmlns:a16="http://schemas.microsoft.com/office/drawing/2014/main" id="{71AF44DF-7319-4638-840B-BC19DE0D5423}"/>
                  </a:ext>
                </a:extLst>
              </p:cNvPr>
              <p:cNvSpPr>
                <a:spLocks noChangeArrowheads="1"/>
              </p:cNvSpPr>
              <p:nvPr/>
            </p:nvSpPr>
            <p:spPr bwMode="auto">
              <a:xfrm>
                <a:off x="448"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85" name="Rectangle 6">
                <a:extLst>
                  <a:ext uri="{FF2B5EF4-FFF2-40B4-BE49-F238E27FC236}">
                    <a16:creationId xmlns:a16="http://schemas.microsoft.com/office/drawing/2014/main" id="{EB70FF0C-B287-48DE-AB43-F95B9A9CCC2E}"/>
                  </a:ext>
                </a:extLst>
              </p:cNvPr>
              <p:cNvSpPr>
                <a:spLocks noChangeArrowheads="1"/>
              </p:cNvSpPr>
              <p:nvPr/>
            </p:nvSpPr>
            <p:spPr bwMode="auto">
              <a:xfrm>
                <a:off x="517" y="988"/>
                <a:ext cx="54"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86" name="Rectangle 7">
                <a:extLst>
                  <a:ext uri="{FF2B5EF4-FFF2-40B4-BE49-F238E27FC236}">
                    <a16:creationId xmlns:a16="http://schemas.microsoft.com/office/drawing/2014/main" id="{467C47A8-5816-4541-9946-D92B098B1B95}"/>
                  </a:ext>
                </a:extLst>
              </p:cNvPr>
              <p:cNvSpPr>
                <a:spLocks noChangeArrowheads="1"/>
              </p:cNvSpPr>
              <p:nvPr/>
            </p:nvSpPr>
            <p:spPr bwMode="auto">
              <a:xfrm>
                <a:off x="586"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87" name="Rectangle 8">
                <a:extLst>
                  <a:ext uri="{FF2B5EF4-FFF2-40B4-BE49-F238E27FC236}">
                    <a16:creationId xmlns:a16="http://schemas.microsoft.com/office/drawing/2014/main" id="{3084451B-4F32-4556-B9C2-B75AA0A2D1C3}"/>
                  </a:ext>
                </a:extLst>
              </p:cNvPr>
              <p:cNvSpPr>
                <a:spLocks noChangeArrowheads="1"/>
              </p:cNvSpPr>
              <p:nvPr/>
            </p:nvSpPr>
            <p:spPr bwMode="auto">
              <a:xfrm>
                <a:off x="654"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88" name="Rectangle 9">
                <a:extLst>
                  <a:ext uri="{FF2B5EF4-FFF2-40B4-BE49-F238E27FC236}">
                    <a16:creationId xmlns:a16="http://schemas.microsoft.com/office/drawing/2014/main" id="{346FB61A-0EF4-45A9-8D00-1943A7A170E1}"/>
                  </a:ext>
                </a:extLst>
              </p:cNvPr>
              <p:cNvSpPr>
                <a:spLocks noChangeArrowheads="1"/>
              </p:cNvSpPr>
              <p:nvPr/>
            </p:nvSpPr>
            <p:spPr bwMode="auto">
              <a:xfrm>
                <a:off x="448"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89" name="Rectangle 10">
                <a:extLst>
                  <a:ext uri="{FF2B5EF4-FFF2-40B4-BE49-F238E27FC236}">
                    <a16:creationId xmlns:a16="http://schemas.microsoft.com/office/drawing/2014/main" id="{724F38BA-EEFD-472F-BF9A-86B9B0E8FD30}"/>
                  </a:ext>
                </a:extLst>
              </p:cNvPr>
              <p:cNvSpPr>
                <a:spLocks noChangeArrowheads="1"/>
              </p:cNvSpPr>
              <p:nvPr/>
            </p:nvSpPr>
            <p:spPr bwMode="auto">
              <a:xfrm>
                <a:off x="517" y="919"/>
                <a:ext cx="54"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90" name="Rectangle 11">
                <a:extLst>
                  <a:ext uri="{FF2B5EF4-FFF2-40B4-BE49-F238E27FC236}">
                    <a16:creationId xmlns:a16="http://schemas.microsoft.com/office/drawing/2014/main" id="{FC1C7A03-AE6A-401D-9129-0BB982C92571}"/>
                  </a:ext>
                </a:extLst>
              </p:cNvPr>
              <p:cNvSpPr>
                <a:spLocks noChangeArrowheads="1"/>
              </p:cNvSpPr>
              <p:nvPr/>
            </p:nvSpPr>
            <p:spPr bwMode="auto">
              <a:xfrm>
                <a:off x="586"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91" name="Rectangle 12">
                <a:extLst>
                  <a:ext uri="{FF2B5EF4-FFF2-40B4-BE49-F238E27FC236}">
                    <a16:creationId xmlns:a16="http://schemas.microsoft.com/office/drawing/2014/main" id="{1B6F6F7F-39CE-47D9-8A42-2F333A14E2F9}"/>
                  </a:ext>
                </a:extLst>
              </p:cNvPr>
              <p:cNvSpPr>
                <a:spLocks noChangeArrowheads="1"/>
              </p:cNvSpPr>
              <p:nvPr/>
            </p:nvSpPr>
            <p:spPr bwMode="auto">
              <a:xfrm>
                <a:off x="654"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92" name="Rectangle 13">
                <a:extLst>
                  <a:ext uri="{FF2B5EF4-FFF2-40B4-BE49-F238E27FC236}">
                    <a16:creationId xmlns:a16="http://schemas.microsoft.com/office/drawing/2014/main" id="{C554AB85-EAB8-449D-A5DF-9C0CDED93990}"/>
                  </a:ext>
                </a:extLst>
              </p:cNvPr>
              <p:cNvSpPr>
                <a:spLocks noChangeArrowheads="1"/>
              </p:cNvSpPr>
              <p:nvPr/>
            </p:nvSpPr>
            <p:spPr bwMode="auto">
              <a:xfrm>
                <a:off x="517" y="823"/>
                <a:ext cx="54"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93" name="Rectangle 14">
                <a:extLst>
                  <a:ext uri="{FF2B5EF4-FFF2-40B4-BE49-F238E27FC236}">
                    <a16:creationId xmlns:a16="http://schemas.microsoft.com/office/drawing/2014/main" id="{5B80D8A8-F75C-4974-A72C-19EC2BFA7334}"/>
                  </a:ext>
                </a:extLst>
              </p:cNvPr>
              <p:cNvSpPr>
                <a:spLocks noChangeArrowheads="1"/>
              </p:cNvSpPr>
              <p:nvPr/>
            </p:nvSpPr>
            <p:spPr bwMode="auto">
              <a:xfrm>
                <a:off x="448" y="808"/>
                <a:ext cx="55" cy="5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94" name="Rectangle 15">
                <a:extLst>
                  <a:ext uri="{FF2B5EF4-FFF2-40B4-BE49-F238E27FC236}">
                    <a16:creationId xmlns:a16="http://schemas.microsoft.com/office/drawing/2014/main" id="{A27954E5-BE9F-4A3B-9B5F-C16454594019}"/>
                  </a:ext>
                </a:extLst>
              </p:cNvPr>
              <p:cNvSpPr>
                <a:spLocks noChangeArrowheads="1"/>
              </p:cNvSpPr>
              <p:nvPr/>
            </p:nvSpPr>
            <p:spPr bwMode="auto">
              <a:xfrm>
                <a:off x="586" y="836"/>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95" name="Rectangle 16">
                <a:extLst>
                  <a:ext uri="{FF2B5EF4-FFF2-40B4-BE49-F238E27FC236}">
                    <a16:creationId xmlns:a16="http://schemas.microsoft.com/office/drawing/2014/main" id="{C0050202-AD36-428F-9D77-9E8A97A43D67}"/>
                  </a:ext>
                </a:extLst>
              </p:cNvPr>
              <p:cNvSpPr>
                <a:spLocks noChangeArrowheads="1"/>
              </p:cNvSpPr>
              <p:nvPr/>
            </p:nvSpPr>
            <p:spPr bwMode="auto">
              <a:xfrm>
                <a:off x="654" y="850"/>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17" name="Rectangle 116">
              <a:extLst>
                <a:ext uri="{FF2B5EF4-FFF2-40B4-BE49-F238E27FC236}">
                  <a16:creationId xmlns:a16="http://schemas.microsoft.com/office/drawing/2014/main" id="{B40A8B63-8EF6-4C0B-B422-50CB7B845FE4}"/>
                </a:ext>
              </a:extLst>
            </p:cNvPr>
            <p:cNvSpPr/>
            <p:nvPr/>
          </p:nvSpPr>
          <p:spPr bwMode="auto">
            <a:xfrm>
              <a:off x="5394844" y="3122715"/>
              <a:ext cx="1633500" cy="4341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567"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Infrastructure and</a:t>
              </a:r>
              <a:br>
                <a:rPr kumimoji="0" lang="en-US" sz="1567"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br>
              <a:r>
                <a:rPr kumimoji="0" lang="en-US" sz="1567"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data foundations</a:t>
              </a:r>
            </a:p>
          </p:txBody>
        </p:sp>
      </p:grpSp>
      <p:grpSp>
        <p:nvGrpSpPr>
          <p:cNvPr id="10" name="Group 9">
            <a:extLst>
              <a:ext uri="{FF2B5EF4-FFF2-40B4-BE49-F238E27FC236}">
                <a16:creationId xmlns:a16="http://schemas.microsoft.com/office/drawing/2014/main" id="{7D9DE586-8AD7-410F-BFAD-FB202993C8D3}"/>
              </a:ext>
            </a:extLst>
          </p:cNvPr>
          <p:cNvGrpSpPr/>
          <p:nvPr/>
        </p:nvGrpSpPr>
        <p:grpSpPr>
          <a:xfrm>
            <a:off x="6280390" y="3147402"/>
            <a:ext cx="2252691" cy="434093"/>
            <a:chOff x="8044698" y="2492291"/>
            <a:chExt cx="2253010" cy="434154"/>
          </a:xfrm>
        </p:grpSpPr>
        <p:sp>
          <p:nvSpPr>
            <p:cNvPr id="119" name="Rectangle 118">
              <a:extLst>
                <a:ext uri="{FF2B5EF4-FFF2-40B4-BE49-F238E27FC236}">
                  <a16:creationId xmlns:a16="http://schemas.microsoft.com/office/drawing/2014/main" id="{DD9AAA94-1890-4A94-91FF-E4ADE61285FC}"/>
                </a:ext>
              </a:extLst>
            </p:cNvPr>
            <p:cNvSpPr/>
            <p:nvPr/>
          </p:nvSpPr>
          <p:spPr bwMode="auto">
            <a:xfrm>
              <a:off x="8537362" y="2492291"/>
              <a:ext cx="1760346" cy="4341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567"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Migration planning</a:t>
              </a:r>
              <a:br>
                <a:rPr kumimoji="0" lang="en-US" sz="1567"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br>
              <a:r>
                <a:rPr kumimoji="0" lang="en-US" sz="1567"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and execution</a:t>
              </a:r>
            </a:p>
          </p:txBody>
        </p:sp>
        <p:grpSp>
          <p:nvGrpSpPr>
            <p:cNvPr id="310" name="extend" descr="extend, connect, datacenters">
              <a:extLst>
                <a:ext uri="{FF2B5EF4-FFF2-40B4-BE49-F238E27FC236}">
                  <a16:creationId xmlns:a16="http://schemas.microsoft.com/office/drawing/2014/main" id="{971D74AA-D4AD-4AFF-95B2-1B2FBD52FF59}"/>
                </a:ext>
              </a:extLst>
            </p:cNvPr>
            <p:cNvGrpSpPr>
              <a:grpSpLocks noChangeAspect="1"/>
            </p:cNvGrpSpPr>
            <p:nvPr/>
          </p:nvGrpSpPr>
          <p:grpSpPr bwMode="auto">
            <a:xfrm>
              <a:off x="8044698" y="2545069"/>
              <a:ext cx="351371" cy="328596"/>
              <a:chOff x="1633" y="784"/>
              <a:chExt cx="280" cy="280"/>
            </a:xfrm>
          </p:grpSpPr>
          <p:sp>
            <p:nvSpPr>
              <p:cNvPr id="311" name="Rectangle 18">
                <a:extLst>
                  <a:ext uri="{FF2B5EF4-FFF2-40B4-BE49-F238E27FC236}">
                    <a16:creationId xmlns:a16="http://schemas.microsoft.com/office/drawing/2014/main" id="{AA548597-2647-4787-9BA0-CCC2C6F252BF}"/>
                  </a:ext>
                </a:extLst>
              </p:cNvPr>
              <p:cNvSpPr>
                <a:spLocks noChangeArrowheads="1"/>
              </p:cNvSpPr>
              <p:nvPr/>
            </p:nvSpPr>
            <p:spPr bwMode="auto">
              <a:xfrm>
                <a:off x="1717" y="784"/>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312" name="Rectangle 19">
                <a:extLst>
                  <a:ext uri="{FF2B5EF4-FFF2-40B4-BE49-F238E27FC236}">
                    <a16:creationId xmlns:a16="http://schemas.microsoft.com/office/drawing/2014/main" id="{91E73843-5A9E-4B56-BDCF-3B02290F8611}"/>
                  </a:ext>
                </a:extLst>
              </p:cNvPr>
              <p:cNvSpPr>
                <a:spLocks noChangeArrowheads="1"/>
              </p:cNvSpPr>
              <p:nvPr/>
            </p:nvSpPr>
            <p:spPr bwMode="auto">
              <a:xfrm>
                <a:off x="1758" y="784"/>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313" name="Rectangle 20">
                <a:extLst>
                  <a:ext uri="{FF2B5EF4-FFF2-40B4-BE49-F238E27FC236}">
                    <a16:creationId xmlns:a16="http://schemas.microsoft.com/office/drawing/2014/main" id="{BF5B34CB-ADDF-4EEF-99B9-98908FD8DD75}"/>
                  </a:ext>
                </a:extLst>
              </p:cNvPr>
              <p:cNvSpPr>
                <a:spLocks noChangeArrowheads="1"/>
              </p:cNvSpPr>
              <p:nvPr/>
            </p:nvSpPr>
            <p:spPr bwMode="auto">
              <a:xfrm>
                <a:off x="1758" y="826"/>
                <a:ext cx="30"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314" name="Rectangle 21">
                <a:extLst>
                  <a:ext uri="{FF2B5EF4-FFF2-40B4-BE49-F238E27FC236}">
                    <a16:creationId xmlns:a16="http://schemas.microsoft.com/office/drawing/2014/main" id="{0483A943-C124-454B-9505-5A123D6E76F9}"/>
                  </a:ext>
                </a:extLst>
              </p:cNvPr>
              <p:cNvSpPr>
                <a:spLocks noChangeArrowheads="1"/>
              </p:cNvSpPr>
              <p:nvPr/>
            </p:nvSpPr>
            <p:spPr bwMode="auto">
              <a:xfrm>
                <a:off x="1800" y="826"/>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315" name="Rectangle 22">
                <a:extLst>
                  <a:ext uri="{FF2B5EF4-FFF2-40B4-BE49-F238E27FC236}">
                    <a16:creationId xmlns:a16="http://schemas.microsoft.com/office/drawing/2014/main" id="{D5BE5E17-A51A-4C6B-8A09-5BF32E380C67}"/>
                  </a:ext>
                </a:extLst>
              </p:cNvPr>
              <p:cNvSpPr>
                <a:spLocks noChangeArrowheads="1"/>
              </p:cNvSpPr>
              <p:nvPr/>
            </p:nvSpPr>
            <p:spPr bwMode="auto">
              <a:xfrm>
                <a:off x="1800" y="868"/>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316" name="Rectangle 23">
                <a:extLst>
                  <a:ext uri="{FF2B5EF4-FFF2-40B4-BE49-F238E27FC236}">
                    <a16:creationId xmlns:a16="http://schemas.microsoft.com/office/drawing/2014/main" id="{23604A7D-0947-4FD9-8D6B-C5FE07A805A4}"/>
                  </a:ext>
                </a:extLst>
              </p:cNvPr>
              <p:cNvSpPr>
                <a:spLocks noChangeArrowheads="1"/>
              </p:cNvSpPr>
              <p:nvPr/>
            </p:nvSpPr>
            <p:spPr bwMode="auto">
              <a:xfrm>
                <a:off x="1842" y="868"/>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318" name="Rectangle 24">
                <a:extLst>
                  <a:ext uri="{FF2B5EF4-FFF2-40B4-BE49-F238E27FC236}">
                    <a16:creationId xmlns:a16="http://schemas.microsoft.com/office/drawing/2014/main" id="{4D1DF7ED-02AE-4D7D-B137-2CE40732ACED}"/>
                  </a:ext>
                </a:extLst>
              </p:cNvPr>
              <p:cNvSpPr>
                <a:spLocks noChangeArrowheads="1"/>
              </p:cNvSpPr>
              <p:nvPr/>
            </p:nvSpPr>
            <p:spPr bwMode="auto">
              <a:xfrm>
                <a:off x="1633"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319" name="Rectangle 25">
                <a:extLst>
                  <a:ext uri="{FF2B5EF4-FFF2-40B4-BE49-F238E27FC236}">
                    <a16:creationId xmlns:a16="http://schemas.microsoft.com/office/drawing/2014/main" id="{371C1F8F-CE04-43F1-8E78-51F6D7F6AF31}"/>
                  </a:ext>
                </a:extLst>
              </p:cNvPr>
              <p:cNvSpPr>
                <a:spLocks noChangeArrowheads="1"/>
              </p:cNvSpPr>
              <p:nvPr/>
            </p:nvSpPr>
            <p:spPr bwMode="auto">
              <a:xfrm>
                <a:off x="1675"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320" name="Rectangle 26">
                <a:extLst>
                  <a:ext uri="{FF2B5EF4-FFF2-40B4-BE49-F238E27FC236}">
                    <a16:creationId xmlns:a16="http://schemas.microsoft.com/office/drawing/2014/main" id="{CC9A4330-D56D-4000-BB8E-E8A95F6D9AC2}"/>
                  </a:ext>
                </a:extLst>
              </p:cNvPr>
              <p:cNvSpPr>
                <a:spLocks noChangeArrowheads="1"/>
              </p:cNvSpPr>
              <p:nvPr/>
            </p:nvSpPr>
            <p:spPr bwMode="auto">
              <a:xfrm>
                <a:off x="1717"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321" name="Oval 27">
                <a:extLst>
                  <a:ext uri="{FF2B5EF4-FFF2-40B4-BE49-F238E27FC236}">
                    <a16:creationId xmlns:a16="http://schemas.microsoft.com/office/drawing/2014/main" id="{458B26D8-64D6-4CC4-955B-B4523B3E1D5C}"/>
                  </a:ext>
                </a:extLst>
              </p:cNvPr>
              <p:cNvSpPr>
                <a:spLocks noChangeArrowheads="1"/>
              </p:cNvSpPr>
              <p:nvPr/>
            </p:nvSpPr>
            <p:spPr bwMode="auto">
              <a:xfrm>
                <a:off x="1758" y="9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322" name="Rectangle 28">
                <a:extLst>
                  <a:ext uri="{FF2B5EF4-FFF2-40B4-BE49-F238E27FC236}">
                    <a16:creationId xmlns:a16="http://schemas.microsoft.com/office/drawing/2014/main" id="{96754DEC-737B-46F9-8BFE-CE99AE5CB946}"/>
                  </a:ext>
                </a:extLst>
              </p:cNvPr>
              <p:cNvSpPr>
                <a:spLocks noChangeArrowheads="1"/>
              </p:cNvSpPr>
              <p:nvPr/>
            </p:nvSpPr>
            <p:spPr bwMode="auto">
              <a:xfrm>
                <a:off x="1800"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323" name="Rectangle 29">
                <a:extLst>
                  <a:ext uri="{FF2B5EF4-FFF2-40B4-BE49-F238E27FC236}">
                    <a16:creationId xmlns:a16="http://schemas.microsoft.com/office/drawing/2014/main" id="{580643FD-5248-4A1D-853A-3FE7CBC0847D}"/>
                  </a:ext>
                </a:extLst>
              </p:cNvPr>
              <p:cNvSpPr>
                <a:spLocks noChangeArrowheads="1"/>
              </p:cNvSpPr>
              <p:nvPr/>
            </p:nvSpPr>
            <p:spPr bwMode="auto">
              <a:xfrm>
                <a:off x="1842"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324" name="Rectangle 30">
                <a:extLst>
                  <a:ext uri="{FF2B5EF4-FFF2-40B4-BE49-F238E27FC236}">
                    <a16:creationId xmlns:a16="http://schemas.microsoft.com/office/drawing/2014/main" id="{FA25ED8F-383C-4D65-AC08-4C63420F3D97}"/>
                  </a:ext>
                </a:extLst>
              </p:cNvPr>
              <p:cNvSpPr>
                <a:spLocks noChangeArrowheads="1"/>
              </p:cNvSpPr>
              <p:nvPr/>
            </p:nvSpPr>
            <p:spPr bwMode="auto">
              <a:xfrm>
                <a:off x="1884" y="909"/>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325" name="Rectangle 31">
                <a:extLst>
                  <a:ext uri="{FF2B5EF4-FFF2-40B4-BE49-F238E27FC236}">
                    <a16:creationId xmlns:a16="http://schemas.microsoft.com/office/drawing/2014/main" id="{243D86B6-8DC3-414C-B6B5-D38AF6C29EF3}"/>
                  </a:ext>
                </a:extLst>
              </p:cNvPr>
              <p:cNvSpPr>
                <a:spLocks noChangeArrowheads="1"/>
              </p:cNvSpPr>
              <p:nvPr/>
            </p:nvSpPr>
            <p:spPr bwMode="auto">
              <a:xfrm>
                <a:off x="1800" y="951"/>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326" name="Oval 32">
                <a:extLst>
                  <a:ext uri="{FF2B5EF4-FFF2-40B4-BE49-F238E27FC236}">
                    <a16:creationId xmlns:a16="http://schemas.microsoft.com/office/drawing/2014/main" id="{683FE9EC-42C2-44E1-9219-72C0EB084751}"/>
                  </a:ext>
                </a:extLst>
              </p:cNvPr>
              <p:cNvSpPr>
                <a:spLocks noChangeArrowheads="1"/>
              </p:cNvSpPr>
              <p:nvPr/>
            </p:nvSpPr>
            <p:spPr bwMode="auto">
              <a:xfrm>
                <a:off x="1842" y="951"/>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327" name="Oval 33">
                <a:extLst>
                  <a:ext uri="{FF2B5EF4-FFF2-40B4-BE49-F238E27FC236}">
                    <a16:creationId xmlns:a16="http://schemas.microsoft.com/office/drawing/2014/main" id="{F226859C-44AC-41DE-BEE4-36314CEE1BEE}"/>
                  </a:ext>
                </a:extLst>
              </p:cNvPr>
              <p:cNvSpPr>
                <a:spLocks noChangeArrowheads="1"/>
              </p:cNvSpPr>
              <p:nvPr/>
            </p:nvSpPr>
            <p:spPr bwMode="auto">
              <a:xfrm>
                <a:off x="1758" y="993"/>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328" name="Rectangle 34">
                <a:extLst>
                  <a:ext uri="{FF2B5EF4-FFF2-40B4-BE49-F238E27FC236}">
                    <a16:creationId xmlns:a16="http://schemas.microsoft.com/office/drawing/2014/main" id="{3D8993D4-564E-45F5-A0F2-14219569C20A}"/>
                  </a:ext>
                </a:extLst>
              </p:cNvPr>
              <p:cNvSpPr>
                <a:spLocks noChangeArrowheads="1"/>
              </p:cNvSpPr>
              <p:nvPr/>
            </p:nvSpPr>
            <p:spPr bwMode="auto">
              <a:xfrm>
                <a:off x="1800" y="993"/>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329" name="Rectangle 35">
                <a:extLst>
                  <a:ext uri="{FF2B5EF4-FFF2-40B4-BE49-F238E27FC236}">
                    <a16:creationId xmlns:a16="http://schemas.microsoft.com/office/drawing/2014/main" id="{BCEBC191-FE3C-4549-A4D0-C15FDE1F56F3}"/>
                  </a:ext>
                </a:extLst>
              </p:cNvPr>
              <p:cNvSpPr>
                <a:spLocks noChangeArrowheads="1"/>
              </p:cNvSpPr>
              <p:nvPr/>
            </p:nvSpPr>
            <p:spPr bwMode="auto">
              <a:xfrm>
                <a:off x="1717" y="1035"/>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330" name="Rectangle 36">
                <a:extLst>
                  <a:ext uri="{FF2B5EF4-FFF2-40B4-BE49-F238E27FC236}">
                    <a16:creationId xmlns:a16="http://schemas.microsoft.com/office/drawing/2014/main" id="{AB868A4F-D073-42BF-BC71-BFC6C3F34171}"/>
                  </a:ext>
                </a:extLst>
              </p:cNvPr>
              <p:cNvSpPr>
                <a:spLocks noChangeArrowheads="1"/>
              </p:cNvSpPr>
              <p:nvPr/>
            </p:nvSpPr>
            <p:spPr bwMode="auto">
              <a:xfrm>
                <a:off x="1758" y="1035"/>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8" name="Straight Connector 7">
            <a:extLst>
              <a:ext uri="{FF2B5EF4-FFF2-40B4-BE49-F238E27FC236}">
                <a16:creationId xmlns:a16="http://schemas.microsoft.com/office/drawing/2014/main" id="{7F50103A-24DE-48C8-8732-11D232D71B05}"/>
              </a:ext>
            </a:extLst>
          </p:cNvPr>
          <p:cNvCxnSpPr>
            <a:cxnSpLocks/>
          </p:cNvCxnSpPr>
          <p:nvPr/>
        </p:nvCxnSpPr>
        <p:spPr>
          <a:xfrm>
            <a:off x="582950" y="3865361"/>
            <a:ext cx="11026100" cy="0"/>
          </a:xfrm>
          <a:prstGeom prst="line">
            <a:avLst/>
          </a:prstGeom>
          <a:solidFill>
            <a:schemeClr val="bg1"/>
          </a:solidFill>
          <a:ln w="12700">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7" name="Group 6">
            <a:extLst>
              <a:ext uri="{FF2B5EF4-FFF2-40B4-BE49-F238E27FC236}">
                <a16:creationId xmlns:a16="http://schemas.microsoft.com/office/drawing/2014/main" id="{6E9C013A-E858-4964-917A-3765487F58DF}"/>
              </a:ext>
            </a:extLst>
          </p:cNvPr>
          <p:cNvGrpSpPr/>
          <p:nvPr/>
        </p:nvGrpSpPr>
        <p:grpSpPr>
          <a:xfrm>
            <a:off x="1002683" y="3989604"/>
            <a:ext cx="10191073" cy="651141"/>
            <a:chOff x="806002" y="3755917"/>
            <a:chExt cx="10192518" cy="651232"/>
          </a:xfrm>
        </p:grpSpPr>
        <p:grpSp>
          <p:nvGrpSpPr>
            <p:cNvPr id="44" name="Group 43">
              <a:extLst>
                <a:ext uri="{FF2B5EF4-FFF2-40B4-BE49-F238E27FC236}">
                  <a16:creationId xmlns:a16="http://schemas.microsoft.com/office/drawing/2014/main" id="{B3F7C87B-8826-4A32-A09C-AC922ABF0F08}"/>
                </a:ext>
              </a:extLst>
            </p:cNvPr>
            <p:cNvGrpSpPr/>
            <p:nvPr/>
          </p:nvGrpSpPr>
          <p:grpSpPr>
            <a:xfrm>
              <a:off x="4899242" y="3864452"/>
              <a:ext cx="1393635" cy="434153"/>
              <a:chOff x="2865735" y="4368575"/>
              <a:chExt cx="1393833" cy="434214"/>
            </a:xfrm>
          </p:grpSpPr>
          <p:sp>
            <p:nvSpPr>
              <p:cNvPr id="280" name="Rectangle 279">
                <a:extLst>
                  <a:ext uri="{FF2B5EF4-FFF2-40B4-BE49-F238E27FC236}">
                    <a16:creationId xmlns:a16="http://schemas.microsoft.com/office/drawing/2014/main" id="{7F11F82C-BC09-42E2-B0AA-1075B35A8AC2}"/>
                  </a:ext>
                </a:extLst>
              </p:cNvPr>
              <p:cNvSpPr/>
              <p:nvPr/>
            </p:nvSpPr>
            <p:spPr bwMode="auto">
              <a:xfrm>
                <a:off x="3570401" y="4368575"/>
                <a:ext cx="689167" cy="4342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567"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a:t>
                </a:r>
                <a:br>
                  <a:rPr kumimoji="0" lang="en-US" sz="1567"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br>
                <a:r>
                  <a:rPr kumimoji="0" lang="en-US" sz="1567"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trainers</a:t>
                </a:r>
              </a:p>
            </p:txBody>
          </p:sp>
          <p:grpSp>
            <p:nvGrpSpPr>
              <p:cNvPr id="284" name="training" descr="training, weights">
                <a:extLst>
                  <a:ext uri="{FF2B5EF4-FFF2-40B4-BE49-F238E27FC236}">
                    <a16:creationId xmlns:a16="http://schemas.microsoft.com/office/drawing/2014/main" id="{6C877720-CFE8-49EF-92E7-C5828C73BD7C}"/>
                  </a:ext>
                </a:extLst>
              </p:cNvPr>
              <p:cNvGrpSpPr>
                <a:grpSpLocks noChangeAspect="1"/>
              </p:cNvGrpSpPr>
              <p:nvPr/>
            </p:nvGrpSpPr>
            <p:grpSpPr bwMode="auto">
              <a:xfrm>
                <a:off x="2865735" y="4494951"/>
                <a:ext cx="548869" cy="202637"/>
                <a:chOff x="1416" y="1937"/>
                <a:chExt cx="518" cy="213"/>
              </a:xfrm>
            </p:grpSpPr>
            <p:sp>
              <p:nvSpPr>
                <p:cNvPr id="285" name="AutoShape 92">
                  <a:extLst>
                    <a:ext uri="{FF2B5EF4-FFF2-40B4-BE49-F238E27FC236}">
                      <a16:creationId xmlns:a16="http://schemas.microsoft.com/office/drawing/2014/main" id="{C3B40CBB-ECD6-4B74-9DBF-FC2F6BD0E67A}"/>
                    </a:ext>
                  </a:extLst>
                </p:cNvPr>
                <p:cNvSpPr>
                  <a:spLocks noChangeAspect="1" noChangeArrowheads="1" noTextEdit="1"/>
                </p:cNvSpPr>
                <p:nvPr/>
              </p:nvSpPr>
              <p:spPr bwMode="auto">
                <a:xfrm>
                  <a:off x="1416" y="1937"/>
                  <a:ext cx="35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86" name="Rectangle 94">
                  <a:extLst>
                    <a:ext uri="{FF2B5EF4-FFF2-40B4-BE49-F238E27FC236}">
                      <a16:creationId xmlns:a16="http://schemas.microsoft.com/office/drawing/2014/main" id="{2309562B-EE37-4081-8579-DD30AFBA745A}"/>
                    </a:ext>
                  </a:extLst>
                </p:cNvPr>
                <p:cNvSpPr>
                  <a:spLocks noChangeArrowheads="1"/>
                </p:cNvSpPr>
                <p:nvPr/>
              </p:nvSpPr>
              <p:spPr bwMode="auto">
                <a:xfrm>
                  <a:off x="1574" y="2025"/>
                  <a:ext cx="47" cy="3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87" name="Rectangle 95">
                  <a:extLst>
                    <a:ext uri="{FF2B5EF4-FFF2-40B4-BE49-F238E27FC236}">
                      <a16:creationId xmlns:a16="http://schemas.microsoft.com/office/drawing/2014/main" id="{63528F0B-8479-4242-9C0C-030B293917D1}"/>
                    </a:ext>
                  </a:extLst>
                </p:cNvPr>
                <p:cNvSpPr>
                  <a:spLocks noChangeArrowheads="1"/>
                </p:cNvSpPr>
                <p:nvPr/>
              </p:nvSpPr>
              <p:spPr bwMode="auto">
                <a:xfrm>
                  <a:off x="1889" y="2027"/>
                  <a:ext cx="45" cy="3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88" name="Rectangle 96">
                  <a:extLst>
                    <a:ext uri="{FF2B5EF4-FFF2-40B4-BE49-F238E27FC236}">
                      <a16:creationId xmlns:a16="http://schemas.microsoft.com/office/drawing/2014/main" id="{5DB36158-06F9-46BF-8FDC-781ED8A77859}"/>
                    </a:ext>
                  </a:extLst>
                </p:cNvPr>
                <p:cNvSpPr>
                  <a:spLocks noChangeArrowheads="1"/>
                </p:cNvSpPr>
                <p:nvPr/>
              </p:nvSpPr>
              <p:spPr bwMode="auto">
                <a:xfrm>
                  <a:off x="1683" y="2025"/>
                  <a:ext cx="142" cy="3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89" name="Rectangle 97">
                  <a:extLst>
                    <a:ext uri="{FF2B5EF4-FFF2-40B4-BE49-F238E27FC236}">
                      <a16:creationId xmlns:a16="http://schemas.microsoft.com/office/drawing/2014/main" id="{138C3AF1-3970-42C1-8BD8-7CBAD488B5C0}"/>
                    </a:ext>
                  </a:extLst>
                </p:cNvPr>
                <p:cNvSpPr>
                  <a:spLocks noChangeArrowheads="1"/>
                </p:cNvSpPr>
                <p:nvPr/>
              </p:nvSpPr>
              <p:spPr bwMode="auto">
                <a:xfrm>
                  <a:off x="1811" y="1937"/>
                  <a:ext cx="53" cy="2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90" name="Rectangle 98">
                  <a:extLst>
                    <a:ext uri="{FF2B5EF4-FFF2-40B4-BE49-F238E27FC236}">
                      <a16:creationId xmlns:a16="http://schemas.microsoft.com/office/drawing/2014/main" id="{968998DE-50A5-44CA-974F-3DF9E94EC3FE}"/>
                    </a:ext>
                  </a:extLst>
                </p:cNvPr>
                <p:cNvSpPr>
                  <a:spLocks noChangeArrowheads="1"/>
                </p:cNvSpPr>
                <p:nvPr/>
              </p:nvSpPr>
              <p:spPr bwMode="auto">
                <a:xfrm>
                  <a:off x="1878" y="1964"/>
                  <a:ext cx="27" cy="1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91" name="Rectangle 99">
                  <a:extLst>
                    <a:ext uri="{FF2B5EF4-FFF2-40B4-BE49-F238E27FC236}">
                      <a16:creationId xmlns:a16="http://schemas.microsoft.com/office/drawing/2014/main" id="{360B6AA2-72D0-4DCC-95B2-8C963E96CCBE}"/>
                    </a:ext>
                  </a:extLst>
                </p:cNvPr>
                <p:cNvSpPr>
                  <a:spLocks noChangeArrowheads="1"/>
                </p:cNvSpPr>
                <p:nvPr/>
              </p:nvSpPr>
              <p:spPr bwMode="auto">
                <a:xfrm>
                  <a:off x="1646" y="1937"/>
                  <a:ext cx="51" cy="2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92" name="Rectangle 100">
                  <a:extLst>
                    <a:ext uri="{FF2B5EF4-FFF2-40B4-BE49-F238E27FC236}">
                      <a16:creationId xmlns:a16="http://schemas.microsoft.com/office/drawing/2014/main" id="{0A80FF4A-F4B5-4FC3-AC68-57450C81513F}"/>
                    </a:ext>
                  </a:extLst>
                </p:cNvPr>
                <p:cNvSpPr>
                  <a:spLocks noChangeArrowheads="1"/>
                </p:cNvSpPr>
                <p:nvPr/>
              </p:nvSpPr>
              <p:spPr bwMode="auto">
                <a:xfrm>
                  <a:off x="1603" y="1964"/>
                  <a:ext cx="27" cy="1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43" name="Group 42">
              <a:extLst>
                <a:ext uri="{FF2B5EF4-FFF2-40B4-BE49-F238E27FC236}">
                  <a16:creationId xmlns:a16="http://schemas.microsoft.com/office/drawing/2014/main" id="{D13FD57D-F9B5-4DC9-ADA3-0DEF83CB85B5}"/>
                </a:ext>
              </a:extLst>
            </p:cNvPr>
            <p:cNvGrpSpPr/>
            <p:nvPr/>
          </p:nvGrpSpPr>
          <p:grpSpPr>
            <a:xfrm>
              <a:off x="6925248" y="3755917"/>
              <a:ext cx="1970731" cy="651232"/>
              <a:chOff x="5087458" y="4270610"/>
              <a:chExt cx="1971010" cy="651323"/>
            </a:xfrm>
          </p:grpSpPr>
          <p:sp>
            <p:nvSpPr>
              <p:cNvPr id="282" name="Rectangle 281">
                <a:extLst>
                  <a:ext uri="{FF2B5EF4-FFF2-40B4-BE49-F238E27FC236}">
                    <a16:creationId xmlns:a16="http://schemas.microsoft.com/office/drawing/2014/main" id="{45490D93-E2AE-4303-9871-DA006C1570BF}"/>
                  </a:ext>
                </a:extLst>
              </p:cNvPr>
              <p:cNvSpPr/>
              <p:nvPr/>
            </p:nvSpPr>
            <p:spPr bwMode="auto">
              <a:xfrm>
                <a:off x="5539260" y="4270610"/>
                <a:ext cx="1519208" cy="6513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567"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engineering (FastTrack) </a:t>
                </a:r>
              </a:p>
            </p:txBody>
          </p:sp>
          <p:grpSp>
            <p:nvGrpSpPr>
              <p:cNvPr id="293" name="assistance" descr="assistance, engineers, clipboard, wrench, field service">
                <a:extLst>
                  <a:ext uri="{FF2B5EF4-FFF2-40B4-BE49-F238E27FC236}">
                    <a16:creationId xmlns:a16="http://schemas.microsoft.com/office/drawing/2014/main" id="{3D15645B-D45E-45D7-8E7B-40746ACB21E6}"/>
                  </a:ext>
                </a:extLst>
              </p:cNvPr>
              <p:cNvGrpSpPr/>
              <p:nvPr/>
            </p:nvGrpSpPr>
            <p:grpSpPr>
              <a:xfrm>
                <a:off x="5087458" y="4461883"/>
                <a:ext cx="269102" cy="268773"/>
                <a:chOff x="5388740" y="3006662"/>
                <a:chExt cx="361186" cy="401793"/>
              </a:xfrm>
            </p:grpSpPr>
            <p:sp>
              <p:nvSpPr>
                <p:cNvPr id="294" name="Rectangle 86">
                  <a:extLst>
                    <a:ext uri="{FF2B5EF4-FFF2-40B4-BE49-F238E27FC236}">
                      <a16:creationId xmlns:a16="http://schemas.microsoft.com/office/drawing/2014/main" id="{5D8F3AB8-48D3-43CF-A238-2A0E625CA514}"/>
                    </a:ext>
                  </a:extLst>
                </p:cNvPr>
                <p:cNvSpPr>
                  <a:spLocks noChangeArrowheads="1"/>
                </p:cNvSpPr>
                <p:nvPr/>
              </p:nvSpPr>
              <p:spPr bwMode="auto">
                <a:xfrm>
                  <a:off x="5494531" y="3026966"/>
                  <a:ext cx="255395" cy="38148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295" name="Rectangle 87">
                  <a:extLst>
                    <a:ext uri="{FF2B5EF4-FFF2-40B4-BE49-F238E27FC236}">
                      <a16:creationId xmlns:a16="http://schemas.microsoft.com/office/drawing/2014/main" id="{410ACBCD-EF5C-4863-BBD3-067AB3DD7486}"/>
                    </a:ext>
                  </a:extLst>
                </p:cNvPr>
                <p:cNvSpPr>
                  <a:spLocks noChangeArrowheads="1"/>
                </p:cNvSpPr>
                <p:nvPr/>
              </p:nvSpPr>
              <p:spPr bwMode="auto">
                <a:xfrm>
                  <a:off x="5537275" y="3006662"/>
                  <a:ext cx="169907" cy="416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296" name="Freeform 88">
                  <a:extLst>
                    <a:ext uri="{FF2B5EF4-FFF2-40B4-BE49-F238E27FC236}">
                      <a16:creationId xmlns:a16="http://schemas.microsoft.com/office/drawing/2014/main" id="{5E2BAEA5-C8F8-4118-A897-0FC44453F690}"/>
                    </a:ext>
                  </a:extLst>
                </p:cNvPr>
                <p:cNvSpPr>
                  <a:spLocks noEditPoints="1"/>
                </p:cNvSpPr>
                <p:nvPr/>
              </p:nvSpPr>
              <p:spPr bwMode="auto">
                <a:xfrm>
                  <a:off x="5388740" y="3079327"/>
                  <a:ext cx="330197" cy="329128"/>
                </a:xfrm>
                <a:custGeom>
                  <a:avLst/>
                  <a:gdLst>
                    <a:gd name="T0" fmla="*/ 376 w 462"/>
                    <a:gd name="T1" fmla="*/ 164 h 461"/>
                    <a:gd name="T2" fmla="*/ 297 w 462"/>
                    <a:gd name="T3" fmla="*/ 85 h 461"/>
                    <a:gd name="T4" fmla="*/ 368 w 462"/>
                    <a:gd name="T5" fmla="*/ 14 h 461"/>
                    <a:gd name="T6" fmla="*/ 284 w 462"/>
                    <a:gd name="T7" fmla="*/ 5 h 461"/>
                    <a:gd name="T8" fmla="*/ 209 w 462"/>
                    <a:gd name="T9" fmla="*/ 44 h 461"/>
                    <a:gd name="T10" fmla="*/ 168 w 462"/>
                    <a:gd name="T11" fmla="*/ 118 h 461"/>
                    <a:gd name="T12" fmla="*/ 175 w 462"/>
                    <a:gd name="T13" fmla="*/ 202 h 461"/>
                    <a:gd name="T14" fmla="*/ 17 w 462"/>
                    <a:gd name="T15" fmla="*/ 360 h 461"/>
                    <a:gd name="T16" fmla="*/ 0 w 462"/>
                    <a:gd name="T17" fmla="*/ 402 h 461"/>
                    <a:gd name="T18" fmla="*/ 17 w 462"/>
                    <a:gd name="T19" fmla="*/ 444 h 461"/>
                    <a:gd name="T20" fmla="*/ 59 w 462"/>
                    <a:gd name="T21" fmla="*/ 461 h 461"/>
                    <a:gd name="T22" fmla="*/ 101 w 462"/>
                    <a:gd name="T23" fmla="*/ 444 h 461"/>
                    <a:gd name="T24" fmla="*/ 259 w 462"/>
                    <a:gd name="T25" fmla="*/ 286 h 461"/>
                    <a:gd name="T26" fmla="*/ 343 w 462"/>
                    <a:gd name="T27" fmla="*/ 293 h 461"/>
                    <a:gd name="T28" fmla="*/ 417 w 462"/>
                    <a:gd name="T29" fmla="*/ 252 h 461"/>
                    <a:gd name="T30" fmla="*/ 456 w 462"/>
                    <a:gd name="T31" fmla="*/ 177 h 461"/>
                    <a:gd name="T32" fmla="*/ 448 w 462"/>
                    <a:gd name="T33" fmla="*/ 93 h 461"/>
                    <a:gd name="T34" fmla="*/ 376 w 462"/>
                    <a:gd name="T35" fmla="*/ 164 h 461"/>
                    <a:gd name="T36" fmla="*/ 80 w 462"/>
                    <a:gd name="T37" fmla="*/ 423 h 461"/>
                    <a:gd name="T38" fmla="*/ 65 w 462"/>
                    <a:gd name="T39" fmla="*/ 431 h 461"/>
                    <a:gd name="T40" fmla="*/ 48 w 462"/>
                    <a:gd name="T41" fmla="*/ 429 h 461"/>
                    <a:gd name="T42" fmla="*/ 35 w 462"/>
                    <a:gd name="T43" fmla="*/ 418 h 461"/>
                    <a:gd name="T44" fmla="*/ 30 w 462"/>
                    <a:gd name="T45" fmla="*/ 402 h 461"/>
                    <a:gd name="T46" fmla="*/ 35 w 462"/>
                    <a:gd name="T47" fmla="*/ 385 h 461"/>
                    <a:gd name="T48" fmla="*/ 48 w 462"/>
                    <a:gd name="T49" fmla="*/ 374 h 461"/>
                    <a:gd name="T50" fmla="*/ 65 w 462"/>
                    <a:gd name="T51" fmla="*/ 373 h 461"/>
                    <a:gd name="T52" fmla="*/ 80 w 462"/>
                    <a:gd name="T53" fmla="*/ 381 h 461"/>
                    <a:gd name="T54" fmla="*/ 89 w 462"/>
                    <a:gd name="T55" fmla="*/ 402 h 461"/>
                    <a:gd name="T56" fmla="*/ 80 w 462"/>
                    <a:gd name="T57" fmla="*/ 42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2" h="461">
                      <a:moveTo>
                        <a:pt x="376" y="164"/>
                      </a:moveTo>
                      <a:cubicBezTo>
                        <a:pt x="297" y="85"/>
                        <a:pt x="297" y="85"/>
                        <a:pt x="297" y="85"/>
                      </a:cubicBezTo>
                      <a:cubicBezTo>
                        <a:pt x="368" y="14"/>
                        <a:pt x="368" y="14"/>
                        <a:pt x="368" y="14"/>
                      </a:cubicBezTo>
                      <a:cubicBezTo>
                        <a:pt x="342" y="3"/>
                        <a:pt x="313" y="0"/>
                        <a:pt x="284" y="5"/>
                      </a:cubicBezTo>
                      <a:cubicBezTo>
                        <a:pt x="256" y="10"/>
                        <a:pt x="230" y="24"/>
                        <a:pt x="209" y="44"/>
                      </a:cubicBezTo>
                      <a:cubicBezTo>
                        <a:pt x="189" y="64"/>
                        <a:pt x="175" y="90"/>
                        <a:pt x="168" y="118"/>
                      </a:cubicBezTo>
                      <a:cubicBezTo>
                        <a:pt x="162" y="146"/>
                        <a:pt x="165" y="175"/>
                        <a:pt x="175" y="202"/>
                      </a:cubicBezTo>
                      <a:cubicBezTo>
                        <a:pt x="17" y="360"/>
                        <a:pt x="17" y="360"/>
                        <a:pt x="17" y="360"/>
                      </a:cubicBezTo>
                      <a:cubicBezTo>
                        <a:pt x="6" y="371"/>
                        <a:pt x="0" y="386"/>
                        <a:pt x="0" y="402"/>
                      </a:cubicBezTo>
                      <a:cubicBezTo>
                        <a:pt x="0" y="418"/>
                        <a:pt x="6" y="433"/>
                        <a:pt x="17" y="444"/>
                      </a:cubicBezTo>
                      <a:cubicBezTo>
                        <a:pt x="28" y="455"/>
                        <a:pt x="44" y="461"/>
                        <a:pt x="59" y="461"/>
                      </a:cubicBezTo>
                      <a:cubicBezTo>
                        <a:pt x="75" y="461"/>
                        <a:pt x="90" y="455"/>
                        <a:pt x="101" y="444"/>
                      </a:cubicBezTo>
                      <a:cubicBezTo>
                        <a:pt x="259" y="286"/>
                        <a:pt x="259" y="286"/>
                        <a:pt x="259" y="286"/>
                      </a:cubicBezTo>
                      <a:cubicBezTo>
                        <a:pt x="286" y="297"/>
                        <a:pt x="315" y="299"/>
                        <a:pt x="343" y="293"/>
                      </a:cubicBezTo>
                      <a:cubicBezTo>
                        <a:pt x="371" y="287"/>
                        <a:pt x="397" y="272"/>
                        <a:pt x="417" y="252"/>
                      </a:cubicBezTo>
                      <a:cubicBezTo>
                        <a:pt x="437" y="231"/>
                        <a:pt x="451" y="205"/>
                        <a:pt x="456" y="177"/>
                      </a:cubicBezTo>
                      <a:cubicBezTo>
                        <a:pt x="462" y="149"/>
                        <a:pt x="459" y="119"/>
                        <a:pt x="448" y="93"/>
                      </a:cubicBezTo>
                      <a:lnTo>
                        <a:pt x="376" y="164"/>
                      </a:lnTo>
                      <a:close/>
                      <a:moveTo>
                        <a:pt x="80" y="423"/>
                      </a:moveTo>
                      <a:cubicBezTo>
                        <a:pt x="76" y="427"/>
                        <a:pt x="71" y="430"/>
                        <a:pt x="65" y="431"/>
                      </a:cubicBezTo>
                      <a:cubicBezTo>
                        <a:pt x="59" y="432"/>
                        <a:pt x="53" y="432"/>
                        <a:pt x="48" y="429"/>
                      </a:cubicBezTo>
                      <a:cubicBezTo>
                        <a:pt x="43" y="427"/>
                        <a:pt x="38" y="423"/>
                        <a:pt x="35" y="418"/>
                      </a:cubicBezTo>
                      <a:cubicBezTo>
                        <a:pt x="31" y="414"/>
                        <a:pt x="30" y="408"/>
                        <a:pt x="30" y="402"/>
                      </a:cubicBezTo>
                      <a:cubicBezTo>
                        <a:pt x="30" y="396"/>
                        <a:pt x="31" y="390"/>
                        <a:pt x="35" y="385"/>
                      </a:cubicBezTo>
                      <a:cubicBezTo>
                        <a:pt x="38" y="381"/>
                        <a:pt x="43" y="377"/>
                        <a:pt x="48" y="374"/>
                      </a:cubicBezTo>
                      <a:cubicBezTo>
                        <a:pt x="53" y="372"/>
                        <a:pt x="59" y="372"/>
                        <a:pt x="65" y="373"/>
                      </a:cubicBezTo>
                      <a:cubicBezTo>
                        <a:pt x="71" y="374"/>
                        <a:pt x="76" y="377"/>
                        <a:pt x="80" y="381"/>
                      </a:cubicBezTo>
                      <a:cubicBezTo>
                        <a:pt x="86" y="386"/>
                        <a:pt x="89" y="394"/>
                        <a:pt x="89" y="402"/>
                      </a:cubicBezTo>
                      <a:cubicBezTo>
                        <a:pt x="89" y="410"/>
                        <a:pt x="86" y="417"/>
                        <a:pt x="80" y="42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2" name="Group 41">
              <a:extLst>
                <a:ext uri="{FF2B5EF4-FFF2-40B4-BE49-F238E27FC236}">
                  <a16:creationId xmlns:a16="http://schemas.microsoft.com/office/drawing/2014/main" id="{AE86F852-E4D6-4E9B-BC81-58CA3BF68F18}"/>
                </a:ext>
              </a:extLst>
            </p:cNvPr>
            <p:cNvGrpSpPr/>
            <p:nvPr/>
          </p:nvGrpSpPr>
          <p:grpSpPr>
            <a:xfrm>
              <a:off x="9528447" y="3864450"/>
              <a:ext cx="1470073" cy="434153"/>
              <a:chOff x="7529201" y="4379164"/>
              <a:chExt cx="1470282" cy="434214"/>
            </a:xfrm>
          </p:grpSpPr>
          <p:sp>
            <p:nvSpPr>
              <p:cNvPr id="281" name="Rectangle 280">
                <a:extLst>
                  <a:ext uri="{FF2B5EF4-FFF2-40B4-BE49-F238E27FC236}">
                    <a16:creationId xmlns:a16="http://schemas.microsoft.com/office/drawing/2014/main" id="{E88503DA-B4E2-4938-AE55-1FB8799246FE}"/>
                  </a:ext>
                </a:extLst>
              </p:cNvPr>
              <p:cNvSpPr/>
              <p:nvPr/>
            </p:nvSpPr>
            <p:spPr bwMode="auto">
              <a:xfrm>
                <a:off x="7981287" y="4379164"/>
                <a:ext cx="1018196" cy="4342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567"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Specialized</a:t>
                </a:r>
                <a:br>
                  <a:rPr kumimoji="0" lang="en-US" sz="1567"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br>
                <a:r>
                  <a:rPr kumimoji="0" lang="en-US" sz="1567"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partners</a:t>
                </a:r>
              </a:p>
            </p:txBody>
          </p:sp>
          <p:grpSp>
            <p:nvGrpSpPr>
              <p:cNvPr id="297" name="Group 296">
                <a:extLst>
                  <a:ext uri="{FF2B5EF4-FFF2-40B4-BE49-F238E27FC236}">
                    <a16:creationId xmlns:a16="http://schemas.microsoft.com/office/drawing/2014/main" id="{C834F4EC-A627-47C0-AFD5-D59F70F5B24D}"/>
                  </a:ext>
                </a:extLst>
              </p:cNvPr>
              <p:cNvGrpSpPr/>
              <p:nvPr/>
            </p:nvGrpSpPr>
            <p:grpSpPr>
              <a:xfrm>
                <a:off x="7529201" y="4469126"/>
                <a:ext cx="336670" cy="254302"/>
                <a:chOff x="9123600" y="4231703"/>
                <a:chExt cx="535057" cy="450140"/>
              </a:xfrm>
            </p:grpSpPr>
            <p:grpSp>
              <p:nvGrpSpPr>
                <p:cNvPr id="298" name="management at scale" descr="management at scale">
                  <a:extLst>
                    <a:ext uri="{FF2B5EF4-FFF2-40B4-BE49-F238E27FC236}">
                      <a16:creationId xmlns:a16="http://schemas.microsoft.com/office/drawing/2014/main" id="{3F3D8708-440D-4372-ADBA-3292BEEEDCB7}"/>
                    </a:ext>
                  </a:extLst>
                </p:cNvPr>
                <p:cNvGrpSpPr>
                  <a:grpSpLocks noChangeAspect="1"/>
                </p:cNvGrpSpPr>
                <p:nvPr/>
              </p:nvGrpSpPr>
              <p:grpSpPr bwMode="auto">
                <a:xfrm flipH="1" flipV="1">
                  <a:off x="9257014" y="4231703"/>
                  <a:ext cx="401643" cy="401632"/>
                  <a:chOff x="2841" y="774"/>
                  <a:chExt cx="253" cy="253"/>
                </a:xfrm>
              </p:grpSpPr>
              <p:sp>
                <p:nvSpPr>
                  <p:cNvPr id="302" name="AutoShape 27">
                    <a:extLst>
                      <a:ext uri="{FF2B5EF4-FFF2-40B4-BE49-F238E27FC236}">
                        <a16:creationId xmlns:a16="http://schemas.microsoft.com/office/drawing/2014/main" id="{57A74DF5-7AF5-4DB4-8945-DB864E1F83A1}"/>
                      </a:ext>
                    </a:extLst>
                  </p:cNvPr>
                  <p:cNvSpPr>
                    <a:spLocks noChangeAspect="1" noChangeArrowheads="1" noTextEdit="1"/>
                  </p:cNvSpPr>
                  <p:nvPr/>
                </p:nvSpPr>
                <p:spPr bwMode="auto">
                  <a:xfrm>
                    <a:off x="2844" y="777"/>
                    <a:ext cx="247"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303" name="Freeform 29">
                    <a:extLst>
                      <a:ext uri="{FF2B5EF4-FFF2-40B4-BE49-F238E27FC236}">
                        <a16:creationId xmlns:a16="http://schemas.microsoft.com/office/drawing/2014/main" id="{BBD7682E-D9B6-4030-96A6-A2BF811F8439}"/>
                      </a:ext>
                    </a:extLst>
                  </p:cNvPr>
                  <p:cNvSpPr>
                    <a:spLocks noEditPoints="1"/>
                  </p:cNvSpPr>
                  <p:nvPr/>
                </p:nvSpPr>
                <p:spPr bwMode="auto">
                  <a:xfrm>
                    <a:off x="2866" y="774"/>
                    <a:ext cx="228" cy="228"/>
                  </a:xfrm>
                  <a:custGeom>
                    <a:avLst/>
                    <a:gdLst>
                      <a:gd name="T0" fmla="*/ 169 w 177"/>
                      <a:gd name="T1" fmla="*/ 84 h 177"/>
                      <a:gd name="T2" fmla="*/ 143 w 177"/>
                      <a:gd name="T3" fmla="*/ 82 h 177"/>
                      <a:gd name="T4" fmla="*/ 95 w 177"/>
                      <a:gd name="T5" fmla="*/ 34 h 177"/>
                      <a:gd name="T6" fmla="*/ 93 w 177"/>
                      <a:gd name="T7" fmla="*/ 8 h 177"/>
                      <a:gd name="T8" fmla="*/ 65 w 177"/>
                      <a:gd name="T9" fmla="*/ 8 h 177"/>
                      <a:gd name="T10" fmla="*/ 63 w 177"/>
                      <a:gd name="T11" fmla="*/ 35 h 177"/>
                      <a:gd name="T12" fmla="*/ 0 w 177"/>
                      <a:gd name="T13" fmla="*/ 99 h 177"/>
                      <a:gd name="T14" fmla="*/ 81 w 177"/>
                      <a:gd name="T15" fmla="*/ 177 h 177"/>
                      <a:gd name="T16" fmla="*/ 143 w 177"/>
                      <a:gd name="T17" fmla="*/ 114 h 177"/>
                      <a:gd name="T18" fmla="*/ 169 w 177"/>
                      <a:gd name="T19" fmla="*/ 112 h 177"/>
                      <a:gd name="T20" fmla="*/ 169 w 177"/>
                      <a:gd name="T21" fmla="*/ 84 h 177"/>
                      <a:gd name="T22" fmla="*/ 80 w 177"/>
                      <a:gd name="T23" fmla="*/ 170 h 177"/>
                      <a:gd name="T24" fmla="*/ 7 w 177"/>
                      <a:gd name="T25" fmla="*/ 98 h 177"/>
                      <a:gd name="T26" fmla="*/ 67 w 177"/>
                      <a:gd name="T27" fmla="*/ 39 h 177"/>
                      <a:gd name="T28" fmla="*/ 77 w 177"/>
                      <a:gd name="T29" fmla="*/ 42 h 177"/>
                      <a:gd name="T30" fmla="*/ 77 w 177"/>
                      <a:gd name="T31" fmla="*/ 165 h 177"/>
                      <a:gd name="T32" fmla="*/ 82 w 177"/>
                      <a:gd name="T33" fmla="*/ 165 h 177"/>
                      <a:gd name="T34" fmla="*/ 82 w 177"/>
                      <a:gd name="T35" fmla="*/ 42 h 177"/>
                      <a:gd name="T36" fmla="*/ 92 w 177"/>
                      <a:gd name="T37" fmla="*/ 38 h 177"/>
                      <a:gd name="T38" fmla="*/ 139 w 177"/>
                      <a:gd name="T39" fmla="*/ 85 h 177"/>
                      <a:gd name="T40" fmla="*/ 139 w 177"/>
                      <a:gd name="T41" fmla="*/ 111 h 177"/>
                      <a:gd name="T42" fmla="*/ 80 w 177"/>
                      <a:gd name="T43" fmla="*/ 17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7" h="177">
                        <a:moveTo>
                          <a:pt x="169" y="84"/>
                        </a:moveTo>
                        <a:cubicBezTo>
                          <a:pt x="162" y="76"/>
                          <a:pt x="150" y="76"/>
                          <a:pt x="143" y="82"/>
                        </a:cubicBezTo>
                        <a:cubicBezTo>
                          <a:pt x="95" y="34"/>
                          <a:pt x="95" y="34"/>
                          <a:pt x="95" y="34"/>
                        </a:cubicBezTo>
                        <a:cubicBezTo>
                          <a:pt x="101" y="26"/>
                          <a:pt x="101" y="15"/>
                          <a:pt x="93" y="8"/>
                        </a:cubicBezTo>
                        <a:cubicBezTo>
                          <a:pt x="85" y="0"/>
                          <a:pt x="73" y="0"/>
                          <a:pt x="65" y="8"/>
                        </a:cubicBezTo>
                        <a:cubicBezTo>
                          <a:pt x="57" y="15"/>
                          <a:pt x="57" y="27"/>
                          <a:pt x="63" y="35"/>
                        </a:cubicBezTo>
                        <a:cubicBezTo>
                          <a:pt x="0" y="99"/>
                          <a:pt x="0" y="99"/>
                          <a:pt x="0" y="99"/>
                        </a:cubicBezTo>
                        <a:cubicBezTo>
                          <a:pt x="81" y="177"/>
                          <a:pt x="81" y="177"/>
                          <a:pt x="81" y="177"/>
                        </a:cubicBezTo>
                        <a:cubicBezTo>
                          <a:pt x="143" y="114"/>
                          <a:pt x="143" y="114"/>
                          <a:pt x="143" y="114"/>
                        </a:cubicBezTo>
                        <a:cubicBezTo>
                          <a:pt x="151" y="120"/>
                          <a:pt x="162" y="119"/>
                          <a:pt x="169" y="112"/>
                        </a:cubicBezTo>
                        <a:cubicBezTo>
                          <a:pt x="177" y="104"/>
                          <a:pt x="177" y="91"/>
                          <a:pt x="169" y="84"/>
                        </a:cubicBezTo>
                        <a:close/>
                        <a:moveTo>
                          <a:pt x="80" y="170"/>
                        </a:moveTo>
                        <a:cubicBezTo>
                          <a:pt x="7" y="98"/>
                          <a:pt x="7" y="98"/>
                          <a:pt x="7" y="98"/>
                        </a:cubicBezTo>
                        <a:cubicBezTo>
                          <a:pt x="67" y="39"/>
                          <a:pt x="67" y="39"/>
                          <a:pt x="67" y="39"/>
                        </a:cubicBezTo>
                        <a:cubicBezTo>
                          <a:pt x="70" y="41"/>
                          <a:pt x="73" y="42"/>
                          <a:pt x="77" y="42"/>
                        </a:cubicBezTo>
                        <a:cubicBezTo>
                          <a:pt x="77" y="165"/>
                          <a:pt x="77" y="165"/>
                          <a:pt x="77" y="165"/>
                        </a:cubicBezTo>
                        <a:cubicBezTo>
                          <a:pt x="82" y="165"/>
                          <a:pt x="82" y="165"/>
                          <a:pt x="82" y="165"/>
                        </a:cubicBezTo>
                        <a:cubicBezTo>
                          <a:pt x="82" y="42"/>
                          <a:pt x="82" y="42"/>
                          <a:pt x="82" y="42"/>
                        </a:cubicBezTo>
                        <a:cubicBezTo>
                          <a:pt x="85" y="42"/>
                          <a:pt x="89" y="40"/>
                          <a:pt x="92" y="38"/>
                        </a:cubicBezTo>
                        <a:cubicBezTo>
                          <a:pt x="139" y="85"/>
                          <a:pt x="139" y="85"/>
                          <a:pt x="139" y="85"/>
                        </a:cubicBezTo>
                        <a:cubicBezTo>
                          <a:pt x="133" y="93"/>
                          <a:pt x="133" y="104"/>
                          <a:pt x="139" y="111"/>
                        </a:cubicBezTo>
                        <a:lnTo>
                          <a:pt x="80" y="1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304" name="Freeform 30">
                    <a:extLst>
                      <a:ext uri="{FF2B5EF4-FFF2-40B4-BE49-F238E27FC236}">
                        <a16:creationId xmlns:a16="http://schemas.microsoft.com/office/drawing/2014/main" id="{E3E25871-B0ED-4E17-B3A9-21897CDC66B5}"/>
                      </a:ext>
                    </a:extLst>
                  </p:cNvPr>
                  <p:cNvSpPr>
                    <a:spLocks/>
                  </p:cNvSpPr>
                  <p:nvPr/>
                </p:nvSpPr>
                <p:spPr bwMode="auto">
                  <a:xfrm>
                    <a:off x="2939" y="970"/>
                    <a:ext cx="57" cy="57"/>
                  </a:xfrm>
                  <a:custGeom>
                    <a:avLst/>
                    <a:gdLst>
                      <a:gd name="T0" fmla="*/ 36 w 44"/>
                      <a:gd name="T1" fmla="*/ 7 h 44"/>
                      <a:gd name="T2" fmla="*/ 36 w 44"/>
                      <a:gd name="T3" fmla="*/ 36 h 44"/>
                      <a:gd name="T4" fmla="*/ 8 w 44"/>
                      <a:gd name="T5" fmla="*/ 36 h 44"/>
                      <a:gd name="T6" fmla="*/ 8 w 44"/>
                      <a:gd name="T7" fmla="*/ 8 h 44"/>
                      <a:gd name="T8" fmla="*/ 36 w 44"/>
                      <a:gd name="T9" fmla="*/ 7 h 44"/>
                    </a:gdLst>
                    <a:ahLst/>
                    <a:cxnLst>
                      <a:cxn ang="0">
                        <a:pos x="T0" y="T1"/>
                      </a:cxn>
                      <a:cxn ang="0">
                        <a:pos x="T2" y="T3"/>
                      </a:cxn>
                      <a:cxn ang="0">
                        <a:pos x="T4" y="T5"/>
                      </a:cxn>
                      <a:cxn ang="0">
                        <a:pos x="T6" y="T7"/>
                      </a:cxn>
                      <a:cxn ang="0">
                        <a:pos x="T8" y="T9"/>
                      </a:cxn>
                    </a:cxnLst>
                    <a:rect l="0" t="0" r="r" b="b"/>
                    <a:pathLst>
                      <a:path w="44" h="44">
                        <a:moveTo>
                          <a:pt x="36" y="7"/>
                        </a:moveTo>
                        <a:cubicBezTo>
                          <a:pt x="44" y="15"/>
                          <a:pt x="44" y="28"/>
                          <a:pt x="36" y="36"/>
                        </a:cubicBezTo>
                        <a:cubicBezTo>
                          <a:pt x="29" y="44"/>
                          <a:pt x="16" y="44"/>
                          <a:pt x="8" y="36"/>
                        </a:cubicBezTo>
                        <a:cubicBezTo>
                          <a:pt x="0" y="28"/>
                          <a:pt x="0" y="15"/>
                          <a:pt x="8" y="8"/>
                        </a:cubicBezTo>
                        <a:cubicBezTo>
                          <a:pt x="16" y="0"/>
                          <a:pt x="28" y="0"/>
                          <a:pt x="36" y="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305" name="Freeform 31">
                    <a:extLst>
                      <a:ext uri="{FF2B5EF4-FFF2-40B4-BE49-F238E27FC236}">
                        <a16:creationId xmlns:a16="http://schemas.microsoft.com/office/drawing/2014/main" id="{114CCB68-D4A9-4FF5-81EB-A3D9444FB18B}"/>
                      </a:ext>
                    </a:extLst>
                  </p:cNvPr>
                  <p:cNvSpPr>
                    <a:spLocks/>
                  </p:cNvSpPr>
                  <p:nvPr/>
                </p:nvSpPr>
                <p:spPr bwMode="auto">
                  <a:xfrm>
                    <a:off x="2841" y="872"/>
                    <a:ext cx="58" cy="57"/>
                  </a:xfrm>
                  <a:custGeom>
                    <a:avLst/>
                    <a:gdLst>
                      <a:gd name="T0" fmla="*/ 37 w 45"/>
                      <a:gd name="T1" fmla="*/ 36 h 44"/>
                      <a:gd name="T2" fmla="*/ 8 w 45"/>
                      <a:gd name="T3" fmla="*/ 36 h 44"/>
                      <a:gd name="T4" fmla="*/ 8 w 45"/>
                      <a:gd name="T5" fmla="*/ 8 h 44"/>
                      <a:gd name="T6" fmla="*/ 36 w 45"/>
                      <a:gd name="T7" fmla="*/ 8 h 44"/>
                      <a:gd name="T8" fmla="*/ 37 w 45"/>
                      <a:gd name="T9" fmla="*/ 36 h 44"/>
                    </a:gdLst>
                    <a:ahLst/>
                    <a:cxnLst>
                      <a:cxn ang="0">
                        <a:pos x="T0" y="T1"/>
                      </a:cxn>
                      <a:cxn ang="0">
                        <a:pos x="T2" y="T3"/>
                      </a:cxn>
                      <a:cxn ang="0">
                        <a:pos x="T4" y="T5"/>
                      </a:cxn>
                      <a:cxn ang="0">
                        <a:pos x="T6" y="T7"/>
                      </a:cxn>
                      <a:cxn ang="0">
                        <a:pos x="T8" y="T9"/>
                      </a:cxn>
                    </a:cxnLst>
                    <a:rect l="0" t="0" r="r" b="b"/>
                    <a:pathLst>
                      <a:path w="45" h="44">
                        <a:moveTo>
                          <a:pt x="37" y="36"/>
                        </a:moveTo>
                        <a:cubicBezTo>
                          <a:pt x="29" y="44"/>
                          <a:pt x="16" y="44"/>
                          <a:pt x="8" y="36"/>
                        </a:cubicBezTo>
                        <a:cubicBezTo>
                          <a:pt x="0" y="29"/>
                          <a:pt x="0" y="16"/>
                          <a:pt x="8" y="8"/>
                        </a:cubicBezTo>
                        <a:cubicBezTo>
                          <a:pt x="16" y="0"/>
                          <a:pt x="29" y="0"/>
                          <a:pt x="36" y="8"/>
                        </a:cubicBezTo>
                        <a:cubicBezTo>
                          <a:pt x="44" y="15"/>
                          <a:pt x="45" y="28"/>
                          <a:pt x="37" y="3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99" name="person" descr="person">
                  <a:extLst>
                    <a:ext uri="{FF2B5EF4-FFF2-40B4-BE49-F238E27FC236}">
                      <a16:creationId xmlns:a16="http://schemas.microsoft.com/office/drawing/2014/main" id="{108FE2FE-85AD-48AA-8532-196B199D59E4}"/>
                    </a:ext>
                  </a:extLst>
                </p:cNvPr>
                <p:cNvGrpSpPr/>
                <p:nvPr/>
              </p:nvGrpSpPr>
              <p:grpSpPr>
                <a:xfrm>
                  <a:off x="9123600" y="4339623"/>
                  <a:ext cx="282796" cy="342220"/>
                  <a:chOff x="5517881" y="3368932"/>
                  <a:chExt cx="233375" cy="282416"/>
                </a:xfrm>
              </p:grpSpPr>
              <p:sp>
                <p:nvSpPr>
                  <p:cNvPr id="300" name="Freeform: Shape 299">
                    <a:extLst>
                      <a:ext uri="{FF2B5EF4-FFF2-40B4-BE49-F238E27FC236}">
                        <a16:creationId xmlns:a16="http://schemas.microsoft.com/office/drawing/2014/main" id="{509E7F51-5031-4E01-A6B3-4BAABC53D048}"/>
                      </a:ext>
                    </a:extLst>
                  </p:cNvPr>
                  <p:cNvSpPr/>
                  <p:nvPr/>
                </p:nvSpPr>
                <p:spPr>
                  <a:xfrm>
                    <a:off x="5570575" y="3368932"/>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301" name="Freeform: Shape 300">
                    <a:extLst>
                      <a:ext uri="{FF2B5EF4-FFF2-40B4-BE49-F238E27FC236}">
                        <a16:creationId xmlns:a16="http://schemas.microsoft.com/office/drawing/2014/main" id="{ACCFDCB0-53F7-4097-8539-BAA2AD7DA5FC}"/>
                      </a:ext>
                    </a:extLst>
                  </p:cNvPr>
                  <p:cNvSpPr/>
                  <p:nvPr/>
                </p:nvSpPr>
                <p:spPr>
                  <a:xfrm>
                    <a:off x="5517881" y="3519441"/>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 name="Group 4">
              <a:extLst>
                <a:ext uri="{FF2B5EF4-FFF2-40B4-BE49-F238E27FC236}">
                  <a16:creationId xmlns:a16="http://schemas.microsoft.com/office/drawing/2014/main" id="{B060E37D-624D-4625-9F7E-A97FE089B8F3}"/>
                </a:ext>
              </a:extLst>
            </p:cNvPr>
            <p:cNvGrpSpPr/>
            <p:nvPr/>
          </p:nvGrpSpPr>
          <p:grpSpPr>
            <a:xfrm>
              <a:off x="806002" y="3864451"/>
              <a:ext cx="1336418" cy="434153"/>
              <a:chOff x="806002" y="3811434"/>
              <a:chExt cx="1336418" cy="434153"/>
            </a:xfrm>
          </p:grpSpPr>
          <p:sp>
            <p:nvSpPr>
              <p:cNvPr id="211" name="Rectangle 210">
                <a:extLst>
                  <a:ext uri="{FF2B5EF4-FFF2-40B4-BE49-F238E27FC236}">
                    <a16:creationId xmlns:a16="http://schemas.microsoft.com/office/drawing/2014/main" id="{CC8452DC-8EA8-470E-9B7B-91A357F6E50C}"/>
                  </a:ext>
                </a:extLst>
              </p:cNvPr>
              <p:cNvSpPr/>
              <p:nvPr/>
            </p:nvSpPr>
            <p:spPr bwMode="auto">
              <a:xfrm>
                <a:off x="1278664" y="3811434"/>
                <a:ext cx="863756" cy="434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567"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Digital</a:t>
                </a:r>
                <a:br>
                  <a:rPr kumimoji="0" lang="en-US" sz="1567"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br>
                <a:r>
                  <a:rPr kumimoji="0" lang="en-US" sz="1567"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resources</a:t>
                </a:r>
              </a:p>
            </p:txBody>
          </p:sp>
          <p:grpSp>
            <p:nvGrpSpPr>
              <p:cNvPr id="4" name="Group 3">
                <a:extLst>
                  <a:ext uri="{FF2B5EF4-FFF2-40B4-BE49-F238E27FC236}">
                    <a16:creationId xmlns:a16="http://schemas.microsoft.com/office/drawing/2014/main" id="{6795FAC2-7542-4009-A3F1-4177BFD5F412}"/>
                  </a:ext>
                </a:extLst>
              </p:cNvPr>
              <p:cNvGrpSpPr/>
              <p:nvPr/>
            </p:nvGrpSpPr>
            <p:grpSpPr>
              <a:xfrm>
                <a:off x="806002" y="3860070"/>
                <a:ext cx="340221" cy="336881"/>
                <a:chOff x="806002" y="3860068"/>
                <a:chExt cx="340221" cy="336881"/>
              </a:xfrm>
            </p:grpSpPr>
            <p:sp>
              <p:nvSpPr>
                <p:cNvPr id="345" name="Freeform 10">
                  <a:extLst>
                    <a:ext uri="{FF2B5EF4-FFF2-40B4-BE49-F238E27FC236}">
                      <a16:creationId xmlns:a16="http://schemas.microsoft.com/office/drawing/2014/main" id="{B7DB1500-9A51-43FC-8A6D-3435C38396DC}"/>
                    </a:ext>
                  </a:extLst>
                </p:cNvPr>
                <p:cNvSpPr>
                  <a:spLocks noEditPoints="1"/>
                </p:cNvSpPr>
                <p:nvPr/>
              </p:nvSpPr>
              <p:spPr bwMode="auto">
                <a:xfrm>
                  <a:off x="809694" y="4044034"/>
                  <a:ext cx="150729" cy="150730"/>
                </a:xfrm>
                <a:custGeom>
                  <a:avLst/>
                  <a:gdLst>
                    <a:gd name="T0" fmla="*/ 81 w 81"/>
                    <a:gd name="T1" fmla="*/ 45 h 81"/>
                    <a:gd name="T2" fmla="*/ 81 w 81"/>
                    <a:gd name="T3" fmla="*/ 36 h 81"/>
                    <a:gd name="T4" fmla="*/ 72 w 81"/>
                    <a:gd name="T5" fmla="*/ 36 h 81"/>
                    <a:gd name="T6" fmla="*/ 66 w 81"/>
                    <a:gd name="T7" fmla="*/ 21 h 81"/>
                    <a:gd name="T8" fmla="*/ 72 w 81"/>
                    <a:gd name="T9" fmla="*/ 15 h 81"/>
                    <a:gd name="T10" fmla="*/ 66 w 81"/>
                    <a:gd name="T11" fmla="*/ 9 h 81"/>
                    <a:gd name="T12" fmla="*/ 60 w 81"/>
                    <a:gd name="T13" fmla="*/ 15 h 81"/>
                    <a:gd name="T14" fmla="*/ 45 w 81"/>
                    <a:gd name="T15" fmla="*/ 9 h 81"/>
                    <a:gd name="T16" fmla="*/ 45 w 81"/>
                    <a:gd name="T17" fmla="*/ 0 h 81"/>
                    <a:gd name="T18" fmla="*/ 36 w 81"/>
                    <a:gd name="T19" fmla="*/ 0 h 81"/>
                    <a:gd name="T20" fmla="*/ 36 w 81"/>
                    <a:gd name="T21" fmla="*/ 9 h 81"/>
                    <a:gd name="T22" fmla="*/ 21 w 81"/>
                    <a:gd name="T23" fmla="*/ 15 h 81"/>
                    <a:gd name="T24" fmla="*/ 15 w 81"/>
                    <a:gd name="T25" fmla="*/ 9 h 81"/>
                    <a:gd name="T26" fmla="*/ 9 w 81"/>
                    <a:gd name="T27" fmla="*/ 15 h 81"/>
                    <a:gd name="T28" fmla="*/ 15 w 81"/>
                    <a:gd name="T29" fmla="*/ 21 h 81"/>
                    <a:gd name="T30" fmla="*/ 9 w 81"/>
                    <a:gd name="T31" fmla="*/ 36 h 81"/>
                    <a:gd name="T32" fmla="*/ 0 w 81"/>
                    <a:gd name="T33" fmla="*/ 36 h 81"/>
                    <a:gd name="T34" fmla="*/ 0 w 81"/>
                    <a:gd name="T35" fmla="*/ 45 h 81"/>
                    <a:gd name="T36" fmla="*/ 9 w 81"/>
                    <a:gd name="T37" fmla="*/ 45 h 81"/>
                    <a:gd name="T38" fmla="*/ 15 w 81"/>
                    <a:gd name="T39" fmla="*/ 60 h 81"/>
                    <a:gd name="T40" fmla="*/ 9 w 81"/>
                    <a:gd name="T41" fmla="*/ 66 h 81"/>
                    <a:gd name="T42" fmla="*/ 15 w 81"/>
                    <a:gd name="T43" fmla="*/ 72 h 81"/>
                    <a:gd name="T44" fmla="*/ 21 w 81"/>
                    <a:gd name="T45" fmla="*/ 66 h 81"/>
                    <a:gd name="T46" fmla="*/ 36 w 81"/>
                    <a:gd name="T47" fmla="*/ 72 h 81"/>
                    <a:gd name="T48" fmla="*/ 36 w 81"/>
                    <a:gd name="T49" fmla="*/ 81 h 81"/>
                    <a:gd name="T50" fmla="*/ 45 w 81"/>
                    <a:gd name="T51" fmla="*/ 81 h 81"/>
                    <a:gd name="T52" fmla="*/ 45 w 81"/>
                    <a:gd name="T53" fmla="*/ 72 h 81"/>
                    <a:gd name="T54" fmla="*/ 60 w 81"/>
                    <a:gd name="T55" fmla="*/ 66 h 81"/>
                    <a:gd name="T56" fmla="*/ 66 w 81"/>
                    <a:gd name="T57" fmla="*/ 72 h 81"/>
                    <a:gd name="T58" fmla="*/ 72 w 81"/>
                    <a:gd name="T59" fmla="*/ 66 h 81"/>
                    <a:gd name="T60" fmla="*/ 66 w 81"/>
                    <a:gd name="T61" fmla="*/ 60 h 81"/>
                    <a:gd name="T62" fmla="*/ 72 w 81"/>
                    <a:gd name="T63" fmla="*/ 45 h 81"/>
                    <a:gd name="T64" fmla="*/ 81 w 81"/>
                    <a:gd name="T65" fmla="*/ 45 h 81"/>
                    <a:gd name="T66" fmla="*/ 40 w 81"/>
                    <a:gd name="T67" fmla="*/ 56 h 81"/>
                    <a:gd name="T68" fmla="*/ 25 w 81"/>
                    <a:gd name="T69" fmla="*/ 41 h 81"/>
                    <a:gd name="T70" fmla="*/ 40 w 81"/>
                    <a:gd name="T71" fmla="*/ 25 h 81"/>
                    <a:gd name="T72" fmla="*/ 56 w 81"/>
                    <a:gd name="T73" fmla="*/ 41 h 81"/>
                    <a:gd name="T74" fmla="*/ 40 w 81"/>
                    <a:gd name="T75" fmla="*/ 5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1">
                      <a:moveTo>
                        <a:pt x="81" y="45"/>
                      </a:moveTo>
                      <a:cubicBezTo>
                        <a:pt x="81" y="36"/>
                        <a:pt x="81" y="36"/>
                        <a:pt x="81" y="36"/>
                      </a:cubicBezTo>
                      <a:cubicBezTo>
                        <a:pt x="72" y="36"/>
                        <a:pt x="72" y="36"/>
                        <a:pt x="72" y="36"/>
                      </a:cubicBezTo>
                      <a:cubicBezTo>
                        <a:pt x="71" y="31"/>
                        <a:pt x="69" y="26"/>
                        <a:pt x="66" y="21"/>
                      </a:cubicBezTo>
                      <a:cubicBezTo>
                        <a:pt x="72" y="15"/>
                        <a:pt x="72" y="15"/>
                        <a:pt x="72" y="15"/>
                      </a:cubicBezTo>
                      <a:cubicBezTo>
                        <a:pt x="66" y="9"/>
                        <a:pt x="66" y="9"/>
                        <a:pt x="66" y="9"/>
                      </a:cubicBezTo>
                      <a:cubicBezTo>
                        <a:pt x="60" y="15"/>
                        <a:pt x="60" y="15"/>
                        <a:pt x="60" y="15"/>
                      </a:cubicBezTo>
                      <a:cubicBezTo>
                        <a:pt x="56" y="12"/>
                        <a:pt x="50" y="10"/>
                        <a:pt x="45" y="9"/>
                      </a:cubicBezTo>
                      <a:cubicBezTo>
                        <a:pt x="45" y="0"/>
                        <a:pt x="45" y="0"/>
                        <a:pt x="45" y="0"/>
                      </a:cubicBezTo>
                      <a:cubicBezTo>
                        <a:pt x="36" y="0"/>
                        <a:pt x="36" y="0"/>
                        <a:pt x="36" y="0"/>
                      </a:cubicBezTo>
                      <a:cubicBezTo>
                        <a:pt x="36" y="9"/>
                        <a:pt x="36" y="9"/>
                        <a:pt x="36" y="9"/>
                      </a:cubicBezTo>
                      <a:cubicBezTo>
                        <a:pt x="31" y="10"/>
                        <a:pt x="25" y="12"/>
                        <a:pt x="21" y="15"/>
                      </a:cubicBezTo>
                      <a:cubicBezTo>
                        <a:pt x="15" y="9"/>
                        <a:pt x="15" y="9"/>
                        <a:pt x="15" y="9"/>
                      </a:cubicBezTo>
                      <a:cubicBezTo>
                        <a:pt x="9" y="15"/>
                        <a:pt x="9" y="15"/>
                        <a:pt x="9" y="15"/>
                      </a:cubicBezTo>
                      <a:cubicBezTo>
                        <a:pt x="15" y="21"/>
                        <a:pt x="15" y="21"/>
                        <a:pt x="15" y="21"/>
                      </a:cubicBezTo>
                      <a:cubicBezTo>
                        <a:pt x="12" y="26"/>
                        <a:pt x="10" y="31"/>
                        <a:pt x="9" y="36"/>
                      </a:cubicBezTo>
                      <a:cubicBezTo>
                        <a:pt x="0" y="36"/>
                        <a:pt x="0" y="36"/>
                        <a:pt x="0" y="36"/>
                      </a:cubicBezTo>
                      <a:cubicBezTo>
                        <a:pt x="0" y="45"/>
                        <a:pt x="0" y="45"/>
                        <a:pt x="0" y="45"/>
                      </a:cubicBezTo>
                      <a:cubicBezTo>
                        <a:pt x="9" y="45"/>
                        <a:pt x="9" y="45"/>
                        <a:pt x="9" y="45"/>
                      </a:cubicBezTo>
                      <a:cubicBezTo>
                        <a:pt x="10" y="50"/>
                        <a:pt x="12" y="56"/>
                        <a:pt x="15" y="60"/>
                      </a:cubicBezTo>
                      <a:cubicBezTo>
                        <a:pt x="9" y="66"/>
                        <a:pt x="9" y="66"/>
                        <a:pt x="9" y="66"/>
                      </a:cubicBezTo>
                      <a:cubicBezTo>
                        <a:pt x="15" y="72"/>
                        <a:pt x="15" y="72"/>
                        <a:pt x="15" y="72"/>
                      </a:cubicBezTo>
                      <a:cubicBezTo>
                        <a:pt x="21" y="66"/>
                        <a:pt x="21" y="66"/>
                        <a:pt x="21" y="66"/>
                      </a:cubicBezTo>
                      <a:cubicBezTo>
                        <a:pt x="25" y="69"/>
                        <a:pt x="31" y="72"/>
                        <a:pt x="36" y="72"/>
                      </a:cubicBezTo>
                      <a:cubicBezTo>
                        <a:pt x="36" y="81"/>
                        <a:pt x="36" y="81"/>
                        <a:pt x="36" y="81"/>
                      </a:cubicBezTo>
                      <a:cubicBezTo>
                        <a:pt x="45" y="81"/>
                        <a:pt x="45" y="81"/>
                        <a:pt x="45" y="81"/>
                      </a:cubicBezTo>
                      <a:cubicBezTo>
                        <a:pt x="45" y="72"/>
                        <a:pt x="45" y="72"/>
                        <a:pt x="45" y="72"/>
                      </a:cubicBezTo>
                      <a:cubicBezTo>
                        <a:pt x="50" y="72"/>
                        <a:pt x="56" y="69"/>
                        <a:pt x="60" y="66"/>
                      </a:cubicBezTo>
                      <a:cubicBezTo>
                        <a:pt x="66" y="72"/>
                        <a:pt x="66" y="72"/>
                        <a:pt x="66" y="72"/>
                      </a:cubicBezTo>
                      <a:cubicBezTo>
                        <a:pt x="72" y="66"/>
                        <a:pt x="72" y="66"/>
                        <a:pt x="72" y="66"/>
                      </a:cubicBezTo>
                      <a:cubicBezTo>
                        <a:pt x="66" y="60"/>
                        <a:pt x="66" y="60"/>
                        <a:pt x="66" y="60"/>
                      </a:cubicBezTo>
                      <a:cubicBezTo>
                        <a:pt x="69" y="56"/>
                        <a:pt x="71" y="50"/>
                        <a:pt x="72" y="45"/>
                      </a:cubicBezTo>
                      <a:lnTo>
                        <a:pt x="81" y="45"/>
                      </a:lnTo>
                      <a:close/>
                      <a:moveTo>
                        <a:pt x="40" y="56"/>
                      </a:moveTo>
                      <a:cubicBezTo>
                        <a:pt x="32" y="56"/>
                        <a:pt x="25" y="49"/>
                        <a:pt x="25" y="41"/>
                      </a:cubicBezTo>
                      <a:cubicBezTo>
                        <a:pt x="25" y="32"/>
                        <a:pt x="32" y="25"/>
                        <a:pt x="40" y="25"/>
                      </a:cubicBezTo>
                      <a:cubicBezTo>
                        <a:pt x="49" y="25"/>
                        <a:pt x="56" y="32"/>
                        <a:pt x="56" y="41"/>
                      </a:cubicBezTo>
                      <a:cubicBezTo>
                        <a:pt x="56" y="49"/>
                        <a:pt x="49" y="56"/>
                        <a:pt x="40" y="5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6" name="Freeform 11">
                  <a:extLst>
                    <a:ext uri="{FF2B5EF4-FFF2-40B4-BE49-F238E27FC236}">
                      <a16:creationId xmlns:a16="http://schemas.microsoft.com/office/drawing/2014/main" id="{95F7A3E9-E553-433F-84F5-F93CBBAD6694}"/>
                    </a:ext>
                  </a:extLst>
                </p:cNvPr>
                <p:cNvSpPr>
                  <a:spLocks/>
                </p:cNvSpPr>
                <p:nvPr/>
              </p:nvSpPr>
              <p:spPr bwMode="auto">
                <a:xfrm>
                  <a:off x="995376" y="4046219"/>
                  <a:ext cx="117962" cy="150730"/>
                </a:xfrm>
                <a:custGeom>
                  <a:avLst/>
                  <a:gdLst>
                    <a:gd name="T0" fmla="*/ 54 w 54"/>
                    <a:gd name="T1" fmla="*/ 68 h 69"/>
                    <a:gd name="T2" fmla="*/ 0 w 54"/>
                    <a:gd name="T3" fmla="*/ 69 h 69"/>
                    <a:gd name="T4" fmla="*/ 0 w 54"/>
                    <a:gd name="T5" fmla="*/ 17 h 69"/>
                    <a:gd name="T6" fmla="*/ 10 w 54"/>
                    <a:gd name="T7" fmla="*/ 11 h 69"/>
                    <a:gd name="T8" fmla="*/ 17 w 54"/>
                    <a:gd name="T9" fmla="*/ 0 h 69"/>
                    <a:gd name="T10" fmla="*/ 54 w 54"/>
                    <a:gd name="T11" fmla="*/ 0 h 69"/>
                    <a:gd name="T12" fmla="*/ 54 w 54"/>
                    <a:gd name="T13" fmla="*/ 68 h 69"/>
                  </a:gdLst>
                  <a:ahLst/>
                  <a:cxnLst>
                    <a:cxn ang="0">
                      <a:pos x="T0" y="T1"/>
                    </a:cxn>
                    <a:cxn ang="0">
                      <a:pos x="T2" y="T3"/>
                    </a:cxn>
                    <a:cxn ang="0">
                      <a:pos x="T4" y="T5"/>
                    </a:cxn>
                    <a:cxn ang="0">
                      <a:pos x="T6" y="T7"/>
                    </a:cxn>
                    <a:cxn ang="0">
                      <a:pos x="T8" y="T9"/>
                    </a:cxn>
                    <a:cxn ang="0">
                      <a:pos x="T10" y="T11"/>
                    </a:cxn>
                    <a:cxn ang="0">
                      <a:pos x="T12" y="T13"/>
                    </a:cxn>
                  </a:cxnLst>
                  <a:rect l="0" t="0" r="r" b="b"/>
                  <a:pathLst>
                    <a:path w="54" h="69">
                      <a:moveTo>
                        <a:pt x="54" y="68"/>
                      </a:moveTo>
                      <a:lnTo>
                        <a:pt x="0" y="69"/>
                      </a:lnTo>
                      <a:lnTo>
                        <a:pt x="0" y="17"/>
                      </a:lnTo>
                      <a:lnTo>
                        <a:pt x="10" y="11"/>
                      </a:lnTo>
                      <a:lnTo>
                        <a:pt x="17" y="0"/>
                      </a:lnTo>
                      <a:lnTo>
                        <a:pt x="54" y="0"/>
                      </a:lnTo>
                      <a:lnTo>
                        <a:pt x="54"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7" name="Freeform 12">
                  <a:extLst>
                    <a:ext uri="{FF2B5EF4-FFF2-40B4-BE49-F238E27FC236}">
                      <a16:creationId xmlns:a16="http://schemas.microsoft.com/office/drawing/2014/main" id="{B50D38DD-DCF7-41C1-8D12-0AFCA470E942}"/>
                    </a:ext>
                  </a:extLst>
                </p:cNvPr>
                <p:cNvSpPr>
                  <a:spLocks/>
                </p:cNvSpPr>
                <p:nvPr/>
              </p:nvSpPr>
              <p:spPr bwMode="auto">
                <a:xfrm>
                  <a:off x="997000" y="4046219"/>
                  <a:ext cx="37136" cy="37136"/>
                </a:xfrm>
                <a:custGeom>
                  <a:avLst/>
                  <a:gdLst>
                    <a:gd name="T0" fmla="*/ 17 w 17"/>
                    <a:gd name="T1" fmla="*/ 0 h 17"/>
                    <a:gd name="T2" fmla="*/ 17 w 17"/>
                    <a:gd name="T3" fmla="*/ 17 h 17"/>
                    <a:gd name="T4" fmla="*/ 0 w 17"/>
                    <a:gd name="T5" fmla="*/ 17 h 17"/>
                    <a:gd name="T6" fmla="*/ 17 w 17"/>
                    <a:gd name="T7" fmla="*/ 0 h 17"/>
                  </a:gdLst>
                  <a:ahLst/>
                  <a:cxnLst>
                    <a:cxn ang="0">
                      <a:pos x="T0" y="T1"/>
                    </a:cxn>
                    <a:cxn ang="0">
                      <a:pos x="T2" y="T3"/>
                    </a:cxn>
                    <a:cxn ang="0">
                      <a:pos x="T4" y="T5"/>
                    </a:cxn>
                    <a:cxn ang="0">
                      <a:pos x="T6" y="T7"/>
                    </a:cxn>
                  </a:cxnLst>
                  <a:rect l="0" t="0" r="r" b="b"/>
                  <a:pathLst>
                    <a:path w="17" h="17">
                      <a:moveTo>
                        <a:pt x="17" y="0"/>
                      </a:moveTo>
                      <a:lnTo>
                        <a:pt x="17" y="17"/>
                      </a:lnTo>
                      <a:lnTo>
                        <a:pt x="0" y="17"/>
                      </a:lnTo>
                      <a:lnTo>
                        <a:pt x="1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8" name="Rectangle 13">
                  <a:extLst>
                    <a:ext uri="{FF2B5EF4-FFF2-40B4-BE49-F238E27FC236}">
                      <a16:creationId xmlns:a16="http://schemas.microsoft.com/office/drawing/2014/main" id="{8ABABB09-6D17-457C-8EAE-4F6021341B99}"/>
                    </a:ext>
                  </a:extLst>
                </p:cNvPr>
                <p:cNvSpPr>
                  <a:spLocks noChangeArrowheads="1"/>
                </p:cNvSpPr>
                <p:nvPr/>
              </p:nvSpPr>
              <p:spPr bwMode="auto">
                <a:xfrm>
                  <a:off x="806002" y="3890651"/>
                  <a:ext cx="152914" cy="1201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9" name="Freeform 14">
                  <a:extLst>
                    <a:ext uri="{FF2B5EF4-FFF2-40B4-BE49-F238E27FC236}">
                      <a16:creationId xmlns:a16="http://schemas.microsoft.com/office/drawing/2014/main" id="{1F7485D0-4538-42D7-AC57-078669FE5760}"/>
                    </a:ext>
                  </a:extLst>
                </p:cNvPr>
                <p:cNvSpPr>
                  <a:spLocks/>
                </p:cNvSpPr>
                <p:nvPr/>
              </p:nvSpPr>
              <p:spPr bwMode="auto">
                <a:xfrm>
                  <a:off x="807627" y="3860068"/>
                  <a:ext cx="152914" cy="30583"/>
                </a:xfrm>
                <a:custGeom>
                  <a:avLst/>
                  <a:gdLst>
                    <a:gd name="T0" fmla="*/ 62 w 70"/>
                    <a:gd name="T1" fmla="*/ 7 h 14"/>
                    <a:gd name="T2" fmla="*/ 62 w 70"/>
                    <a:gd name="T3" fmla="*/ 0 h 14"/>
                    <a:gd name="T4" fmla="*/ 51 w 70"/>
                    <a:gd name="T5" fmla="*/ 0 h 14"/>
                    <a:gd name="T6" fmla="*/ 51 w 70"/>
                    <a:gd name="T7" fmla="*/ 7 h 14"/>
                    <a:gd name="T8" fmla="*/ 18 w 70"/>
                    <a:gd name="T9" fmla="*/ 7 h 14"/>
                    <a:gd name="T10" fmla="*/ 18 w 70"/>
                    <a:gd name="T11" fmla="*/ 0 h 14"/>
                    <a:gd name="T12" fmla="*/ 7 w 70"/>
                    <a:gd name="T13" fmla="*/ 0 h 14"/>
                    <a:gd name="T14" fmla="*/ 7 w 70"/>
                    <a:gd name="T15" fmla="*/ 7 h 14"/>
                    <a:gd name="T16" fmla="*/ 0 w 70"/>
                    <a:gd name="T17" fmla="*/ 7 h 14"/>
                    <a:gd name="T18" fmla="*/ 0 w 70"/>
                    <a:gd name="T19" fmla="*/ 14 h 14"/>
                    <a:gd name="T20" fmla="*/ 70 w 70"/>
                    <a:gd name="T21" fmla="*/ 14 h 14"/>
                    <a:gd name="T22" fmla="*/ 70 w 70"/>
                    <a:gd name="T23" fmla="*/ 7 h 14"/>
                    <a:gd name="T24" fmla="*/ 62 w 70"/>
                    <a:gd name="T25"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14">
                      <a:moveTo>
                        <a:pt x="62" y="7"/>
                      </a:moveTo>
                      <a:lnTo>
                        <a:pt x="62" y="0"/>
                      </a:lnTo>
                      <a:lnTo>
                        <a:pt x="51" y="0"/>
                      </a:lnTo>
                      <a:lnTo>
                        <a:pt x="51" y="7"/>
                      </a:lnTo>
                      <a:lnTo>
                        <a:pt x="18" y="7"/>
                      </a:lnTo>
                      <a:lnTo>
                        <a:pt x="18" y="0"/>
                      </a:lnTo>
                      <a:lnTo>
                        <a:pt x="7" y="0"/>
                      </a:lnTo>
                      <a:lnTo>
                        <a:pt x="7" y="7"/>
                      </a:lnTo>
                      <a:lnTo>
                        <a:pt x="0" y="7"/>
                      </a:lnTo>
                      <a:lnTo>
                        <a:pt x="0" y="14"/>
                      </a:lnTo>
                      <a:lnTo>
                        <a:pt x="70" y="14"/>
                      </a:lnTo>
                      <a:lnTo>
                        <a:pt x="70" y="7"/>
                      </a:lnTo>
                      <a:lnTo>
                        <a:pt x="62"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0" name="Rectangle 15">
                  <a:extLst>
                    <a:ext uri="{FF2B5EF4-FFF2-40B4-BE49-F238E27FC236}">
                      <a16:creationId xmlns:a16="http://schemas.microsoft.com/office/drawing/2014/main" id="{F50B0ABA-E0D6-4A9E-990E-9623C24F6456}"/>
                    </a:ext>
                  </a:extLst>
                </p:cNvPr>
                <p:cNvSpPr>
                  <a:spLocks noChangeArrowheads="1"/>
                </p:cNvSpPr>
                <p:nvPr/>
              </p:nvSpPr>
              <p:spPr bwMode="auto">
                <a:xfrm>
                  <a:off x="995493" y="3993322"/>
                  <a:ext cx="150730" cy="174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1" name="Rectangle 16">
                  <a:extLst>
                    <a:ext uri="{FF2B5EF4-FFF2-40B4-BE49-F238E27FC236}">
                      <a16:creationId xmlns:a16="http://schemas.microsoft.com/office/drawing/2014/main" id="{D0CE810C-DE41-490C-82D8-33ACFAC23D08}"/>
                    </a:ext>
                  </a:extLst>
                </p:cNvPr>
                <p:cNvSpPr>
                  <a:spLocks noChangeArrowheads="1"/>
                </p:cNvSpPr>
                <p:nvPr/>
              </p:nvSpPr>
              <p:spPr bwMode="auto">
                <a:xfrm>
                  <a:off x="1061028" y="3978031"/>
                  <a:ext cx="19661" cy="240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2" name="Rectangle 17">
                  <a:extLst>
                    <a:ext uri="{FF2B5EF4-FFF2-40B4-BE49-F238E27FC236}">
                      <a16:creationId xmlns:a16="http://schemas.microsoft.com/office/drawing/2014/main" id="{312FABAD-45E7-4866-BF66-DDDA94F715E8}"/>
                    </a:ext>
                  </a:extLst>
                </p:cNvPr>
                <p:cNvSpPr>
                  <a:spLocks noChangeArrowheads="1"/>
                </p:cNvSpPr>
                <p:nvPr/>
              </p:nvSpPr>
              <p:spPr bwMode="auto">
                <a:xfrm>
                  <a:off x="822918" y="3914680"/>
                  <a:ext cx="32767" cy="3276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3" name="Rectangle 18">
                  <a:extLst>
                    <a:ext uri="{FF2B5EF4-FFF2-40B4-BE49-F238E27FC236}">
                      <a16:creationId xmlns:a16="http://schemas.microsoft.com/office/drawing/2014/main" id="{B7776DE1-75E6-448C-B79D-AAE1806B4025}"/>
                    </a:ext>
                  </a:extLst>
                </p:cNvPr>
                <p:cNvSpPr>
                  <a:spLocks noChangeArrowheads="1"/>
                </p:cNvSpPr>
                <p:nvPr/>
              </p:nvSpPr>
              <p:spPr bwMode="auto">
                <a:xfrm>
                  <a:off x="910298" y="3914680"/>
                  <a:ext cx="32767" cy="3276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4" name="Freeform 19">
                  <a:extLst>
                    <a:ext uri="{FF2B5EF4-FFF2-40B4-BE49-F238E27FC236}">
                      <a16:creationId xmlns:a16="http://schemas.microsoft.com/office/drawing/2014/main" id="{A28569CE-6A41-49A7-80D8-C4CE8DAAD9A8}"/>
                    </a:ext>
                  </a:extLst>
                </p:cNvPr>
                <p:cNvSpPr>
                  <a:spLocks/>
                </p:cNvSpPr>
                <p:nvPr/>
              </p:nvSpPr>
              <p:spPr bwMode="auto">
                <a:xfrm>
                  <a:off x="868792" y="3914680"/>
                  <a:ext cx="30583" cy="32767"/>
                </a:xfrm>
                <a:custGeom>
                  <a:avLst/>
                  <a:gdLst>
                    <a:gd name="T0" fmla="*/ 14 w 14"/>
                    <a:gd name="T1" fmla="*/ 0 h 15"/>
                    <a:gd name="T2" fmla="*/ 0 w 14"/>
                    <a:gd name="T3" fmla="*/ 0 h 15"/>
                    <a:gd name="T4" fmla="*/ 0 w 14"/>
                    <a:gd name="T5" fmla="*/ 15 h 15"/>
                    <a:gd name="T6" fmla="*/ 14 w 14"/>
                    <a:gd name="T7" fmla="*/ 15 h 15"/>
                    <a:gd name="T8" fmla="*/ 14 w 14"/>
                    <a:gd name="T9" fmla="*/ 0 h 15"/>
                    <a:gd name="T10" fmla="*/ 14 w 14"/>
                    <a:gd name="T11" fmla="*/ 0 h 15"/>
                  </a:gdLst>
                  <a:ahLst/>
                  <a:cxnLst>
                    <a:cxn ang="0">
                      <a:pos x="T0" y="T1"/>
                    </a:cxn>
                    <a:cxn ang="0">
                      <a:pos x="T2" y="T3"/>
                    </a:cxn>
                    <a:cxn ang="0">
                      <a:pos x="T4" y="T5"/>
                    </a:cxn>
                    <a:cxn ang="0">
                      <a:pos x="T6" y="T7"/>
                    </a:cxn>
                    <a:cxn ang="0">
                      <a:pos x="T8" y="T9"/>
                    </a:cxn>
                    <a:cxn ang="0">
                      <a:pos x="T10" y="T11"/>
                    </a:cxn>
                  </a:cxnLst>
                  <a:rect l="0" t="0" r="r" b="b"/>
                  <a:pathLst>
                    <a:path w="14" h="15">
                      <a:moveTo>
                        <a:pt x="14" y="0"/>
                      </a:moveTo>
                      <a:lnTo>
                        <a:pt x="0" y="0"/>
                      </a:lnTo>
                      <a:lnTo>
                        <a:pt x="0" y="15"/>
                      </a:lnTo>
                      <a:lnTo>
                        <a:pt x="14" y="15"/>
                      </a:lnTo>
                      <a:lnTo>
                        <a:pt x="14" y="0"/>
                      </a:lnTo>
                      <a:lnTo>
                        <a:pt x="1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5" name="Rectangle 20">
                  <a:extLst>
                    <a:ext uri="{FF2B5EF4-FFF2-40B4-BE49-F238E27FC236}">
                      <a16:creationId xmlns:a16="http://schemas.microsoft.com/office/drawing/2014/main" id="{5EECC565-D9AE-430D-A9D9-1AF77887FDD6}"/>
                    </a:ext>
                  </a:extLst>
                </p:cNvPr>
                <p:cNvSpPr>
                  <a:spLocks noChangeArrowheads="1"/>
                </p:cNvSpPr>
                <p:nvPr/>
              </p:nvSpPr>
              <p:spPr bwMode="auto">
                <a:xfrm>
                  <a:off x="822918" y="3962739"/>
                  <a:ext cx="32767" cy="305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6" name="Rectangle 21">
                  <a:extLst>
                    <a:ext uri="{FF2B5EF4-FFF2-40B4-BE49-F238E27FC236}">
                      <a16:creationId xmlns:a16="http://schemas.microsoft.com/office/drawing/2014/main" id="{8FEF3452-429C-466A-B61F-931CB79C1B98}"/>
                    </a:ext>
                  </a:extLst>
                </p:cNvPr>
                <p:cNvSpPr>
                  <a:spLocks noChangeArrowheads="1"/>
                </p:cNvSpPr>
                <p:nvPr/>
              </p:nvSpPr>
              <p:spPr bwMode="auto">
                <a:xfrm>
                  <a:off x="910298" y="3962739"/>
                  <a:ext cx="32767" cy="305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7" name="Freeform 22">
                  <a:extLst>
                    <a:ext uri="{FF2B5EF4-FFF2-40B4-BE49-F238E27FC236}">
                      <a16:creationId xmlns:a16="http://schemas.microsoft.com/office/drawing/2014/main" id="{3094FFE7-1375-4663-A956-5D06C60B5E91}"/>
                    </a:ext>
                  </a:extLst>
                </p:cNvPr>
                <p:cNvSpPr>
                  <a:spLocks/>
                </p:cNvSpPr>
                <p:nvPr/>
              </p:nvSpPr>
              <p:spPr bwMode="auto">
                <a:xfrm>
                  <a:off x="868792" y="3962739"/>
                  <a:ext cx="30583" cy="30583"/>
                </a:xfrm>
                <a:custGeom>
                  <a:avLst/>
                  <a:gdLst>
                    <a:gd name="T0" fmla="*/ 14 w 14"/>
                    <a:gd name="T1" fmla="*/ 0 h 14"/>
                    <a:gd name="T2" fmla="*/ 0 w 14"/>
                    <a:gd name="T3" fmla="*/ 0 h 14"/>
                    <a:gd name="T4" fmla="*/ 0 w 14"/>
                    <a:gd name="T5" fmla="*/ 14 h 14"/>
                    <a:gd name="T6" fmla="*/ 14 w 14"/>
                    <a:gd name="T7" fmla="*/ 14 h 14"/>
                    <a:gd name="T8" fmla="*/ 14 w 14"/>
                    <a:gd name="T9" fmla="*/ 0 h 14"/>
                    <a:gd name="T10" fmla="*/ 14 w 14"/>
                    <a:gd name="T11" fmla="*/ 0 h 14"/>
                  </a:gdLst>
                  <a:ahLst/>
                  <a:cxnLst>
                    <a:cxn ang="0">
                      <a:pos x="T0" y="T1"/>
                    </a:cxn>
                    <a:cxn ang="0">
                      <a:pos x="T2" y="T3"/>
                    </a:cxn>
                    <a:cxn ang="0">
                      <a:pos x="T4" y="T5"/>
                    </a:cxn>
                    <a:cxn ang="0">
                      <a:pos x="T6" y="T7"/>
                    </a:cxn>
                    <a:cxn ang="0">
                      <a:pos x="T8" y="T9"/>
                    </a:cxn>
                    <a:cxn ang="0">
                      <a:pos x="T10" y="T11"/>
                    </a:cxn>
                  </a:cxnLst>
                  <a:rect l="0" t="0" r="r" b="b"/>
                  <a:pathLst>
                    <a:path w="14" h="14">
                      <a:moveTo>
                        <a:pt x="14" y="0"/>
                      </a:moveTo>
                      <a:lnTo>
                        <a:pt x="0" y="0"/>
                      </a:lnTo>
                      <a:lnTo>
                        <a:pt x="0" y="14"/>
                      </a:lnTo>
                      <a:lnTo>
                        <a:pt x="14" y="14"/>
                      </a:lnTo>
                      <a:lnTo>
                        <a:pt x="14" y="0"/>
                      </a:lnTo>
                      <a:lnTo>
                        <a:pt x="1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8" name="Rectangle 23">
                  <a:extLst>
                    <a:ext uri="{FF2B5EF4-FFF2-40B4-BE49-F238E27FC236}">
                      <a16:creationId xmlns:a16="http://schemas.microsoft.com/office/drawing/2014/main" id="{213796F4-8E74-455A-BD85-4D6D240C98F0}"/>
                    </a:ext>
                  </a:extLst>
                </p:cNvPr>
                <p:cNvSpPr>
                  <a:spLocks noChangeArrowheads="1"/>
                </p:cNvSpPr>
                <p:nvPr/>
              </p:nvSpPr>
              <p:spPr bwMode="auto">
                <a:xfrm>
                  <a:off x="995493" y="3860068"/>
                  <a:ext cx="150730" cy="1179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9" name="Rectangle 24">
                  <a:extLst>
                    <a:ext uri="{FF2B5EF4-FFF2-40B4-BE49-F238E27FC236}">
                      <a16:creationId xmlns:a16="http://schemas.microsoft.com/office/drawing/2014/main" id="{7F82619B-C0C1-44F0-A856-E8990E8EF0A1}"/>
                    </a:ext>
                  </a:extLst>
                </p:cNvPr>
                <p:cNvSpPr>
                  <a:spLocks noChangeArrowheads="1"/>
                </p:cNvSpPr>
                <p:nvPr/>
              </p:nvSpPr>
              <p:spPr bwMode="auto">
                <a:xfrm>
                  <a:off x="1010785" y="3875361"/>
                  <a:ext cx="117962" cy="8956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0" name="Freeform 25">
                  <a:extLst>
                    <a:ext uri="{FF2B5EF4-FFF2-40B4-BE49-F238E27FC236}">
                      <a16:creationId xmlns:a16="http://schemas.microsoft.com/office/drawing/2014/main" id="{9606EE6D-75F7-4DCC-8C50-B3DD77A0E9AC}"/>
                    </a:ext>
                  </a:extLst>
                </p:cNvPr>
                <p:cNvSpPr>
                  <a:spLocks noEditPoints="1"/>
                </p:cNvSpPr>
                <p:nvPr/>
              </p:nvSpPr>
              <p:spPr bwMode="auto">
                <a:xfrm>
                  <a:off x="993870" y="3860068"/>
                  <a:ext cx="150729" cy="117963"/>
                </a:xfrm>
                <a:custGeom>
                  <a:avLst/>
                  <a:gdLst>
                    <a:gd name="T0" fmla="*/ 0 w 69"/>
                    <a:gd name="T1" fmla="*/ 0 h 54"/>
                    <a:gd name="T2" fmla="*/ 0 w 69"/>
                    <a:gd name="T3" fmla="*/ 54 h 54"/>
                    <a:gd name="T4" fmla="*/ 69 w 69"/>
                    <a:gd name="T5" fmla="*/ 54 h 54"/>
                    <a:gd name="T6" fmla="*/ 69 w 69"/>
                    <a:gd name="T7" fmla="*/ 0 h 54"/>
                    <a:gd name="T8" fmla="*/ 0 w 69"/>
                    <a:gd name="T9" fmla="*/ 0 h 54"/>
                    <a:gd name="T10" fmla="*/ 61 w 69"/>
                    <a:gd name="T11" fmla="*/ 48 h 54"/>
                    <a:gd name="T12" fmla="*/ 7 w 69"/>
                    <a:gd name="T13" fmla="*/ 48 h 54"/>
                    <a:gd name="T14" fmla="*/ 7 w 69"/>
                    <a:gd name="T15" fmla="*/ 7 h 54"/>
                    <a:gd name="T16" fmla="*/ 61 w 69"/>
                    <a:gd name="T17" fmla="*/ 7 h 54"/>
                    <a:gd name="T18" fmla="*/ 61 w 69"/>
                    <a:gd name="T19" fmla="*/ 4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54">
                      <a:moveTo>
                        <a:pt x="0" y="0"/>
                      </a:moveTo>
                      <a:lnTo>
                        <a:pt x="0" y="54"/>
                      </a:lnTo>
                      <a:lnTo>
                        <a:pt x="69" y="54"/>
                      </a:lnTo>
                      <a:lnTo>
                        <a:pt x="69" y="0"/>
                      </a:lnTo>
                      <a:lnTo>
                        <a:pt x="0" y="0"/>
                      </a:lnTo>
                      <a:close/>
                      <a:moveTo>
                        <a:pt x="61" y="48"/>
                      </a:moveTo>
                      <a:lnTo>
                        <a:pt x="7" y="48"/>
                      </a:lnTo>
                      <a:lnTo>
                        <a:pt x="7" y="7"/>
                      </a:lnTo>
                      <a:lnTo>
                        <a:pt x="61" y="7"/>
                      </a:lnTo>
                      <a:lnTo>
                        <a:pt x="61" y="4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 name="Group 5">
              <a:extLst>
                <a:ext uri="{FF2B5EF4-FFF2-40B4-BE49-F238E27FC236}">
                  <a16:creationId xmlns:a16="http://schemas.microsoft.com/office/drawing/2014/main" id="{E8A36555-D3CA-4EC3-A525-75BADBBFFC4A}"/>
                </a:ext>
              </a:extLst>
            </p:cNvPr>
            <p:cNvGrpSpPr/>
            <p:nvPr/>
          </p:nvGrpSpPr>
          <p:grpSpPr>
            <a:xfrm>
              <a:off x="2772060" y="3844739"/>
              <a:ext cx="1973027" cy="434153"/>
              <a:chOff x="3539799" y="4004810"/>
              <a:chExt cx="1973027" cy="434153"/>
            </a:xfrm>
          </p:grpSpPr>
          <p:grpSp>
            <p:nvGrpSpPr>
              <p:cNvPr id="120" name="Graphic 247" descr="engineer, assistance">
                <a:extLst>
                  <a:ext uri="{FF2B5EF4-FFF2-40B4-BE49-F238E27FC236}">
                    <a16:creationId xmlns:a16="http://schemas.microsoft.com/office/drawing/2014/main" id="{7C03D916-CBE6-4D62-9F0E-C6E5C6DE0E4F}"/>
                  </a:ext>
                </a:extLst>
              </p:cNvPr>
              <p:cNvGrpSpPr/>
              <p:nvPr/>
            </p:nvGrpSpPr>
            <p:grpSpPr>
              <a:xfrm>
                <a:off x="3539799" y="4011862"/>
                <a:ext cx="390508" cy="393216"/>
                <a:chOff x="6337562" y="5744951"/>
                <a:chExt cx="435026" cy="435024"/>
              </a:xfrm>
            </p:grpSpPr>
            <p:sp>
              <p:nvSpPr>
                <p:cNvPr id="121" name="Freeform: Shape 120">
                  <a:extLst>
                    <a:ext uri="{FF2B5EF4-FFF2-40B4-BE49-F238E27FC236}">
                      <a16:creationId xmlns:a16="http://schemas.microsoft.com/office/drawing/2014/main" id="{E8BE784A-5EA1-4834-863F-D2DB619D6AFE}"/>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rgbClr val="50E6FF"/>
                </a:solidFill>
                <a:ln w="446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22" name="Freeform: Shape 121">
                  <a:extLst>
                    <a:ext uri="{FF2B5EF4-FFF2-40B4-BE49-F238E27FC236}">
                      <a16:creationId xmlns:a16="http://schemas.microsoft.com/office/drawing/2014/main" id="{69B1A8F9-230C-4649-8327-5B6E21DE1F74}"/>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rgbClr val="0078D4"/>
                </a:solidFill>
                <a:ln w="446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bold"/>
                    <a:ea typeface="+mn-ea"/>
                    <a:cs typeface="+mn-cs"/>
                  </a:endParaRPr>
                </a:p>
              </p:txBody>
            </p:sp>
          </p:grpSp>
          <p:sp>
            <p:nvSpPr>
              <p:cNvPr id="123" name="Rectangle 122">
                <a:extLst>
                  <a:ext uri="{FF2B5EF4-FFF2-40B4-BE49-F238E27FC236}">
                    <a16:creationId xmlns:a16="http://schemas.microsoft.com/office/drawing/2014/main" id="{4C1E83FC-7391-4E68-BD95-201F67DCF1E3}"/>
                  </a:ext>
                </a:extLst>
              </p:cNvPr>
              <p:cNvSpPr/>
              <p:nvPr/>
            </p:nvSpPr>
            <p:spPr bwMode="auto">
              <a:xfrm>
                <a:off x="4063054" y="4004810"/>
                <a:ext cx="1449772" cy="434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567"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Free tools  </a:t>
                </a:r>
              </a:p>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567"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Migrate)</a:t>
                </a:r>
              </a:p>
            </p:txBody>
          </p:sp>
        </p:grpSp>
      </p:grpSp>
    </p:spTree>
    <p:extLst>
      <p:ext uri="{BB962C8B-B14F-4D97-AF65-F5344CB8AC3E}">
        <p14:creationId xmlns:p14="http://schemas.microsoft.com/office/powerpoint/2010/main" val="1761203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42" presetClass="path" presetSubtype="0" decel="100000" fill="hold" grpId="1" nodeType="withEffect">
                                  <p:stCondLst>
                                    <p:cond delay="0"/>
                                  </p:stCondLst>
                                  <p:childTnLst>
                                    <p:animMotion origin="layout" path="M 0 -1.11111E-6 L 0 0.01898 " pathEditMode="relative" rAng="0" ptsTypes="AA">
                                      <p:cBhvr>
                                        <p:cTn id="9" dur="700" spd="-100000" fill="hold"/>
                                        <p:tgtEl>
                                          <p:spTgt spid="109"/>
                                        </p:tgtEl>
                                        <p:attrNameLst>
                                          <p:attrName>ppt_x</p:attrName>
                                          <p:attrName>ppt_y</p:attrName>
                                        </p:attrNameLst>
                                      </p:cBhvr>
                                      <p:rCtr x="0" y="949"/>
                                    </p:animMotion>
                                  </p:childTnLst>
                                </p:cTn>
                              </p:par>
                              <p:par>
                                <p:cTn id="10" presetID="10" presetClass="entr" presetSubtype="0" fill="hold" grpId="0" nodeType="withEffect">
                                  <p:stCondLst>
                                    <p:cond delay="100"/>
                                  </p:stCondLst>
                                  <p:childTnLst>
                                    <p:set>
                                      <p:cBhvr>
                                        <p:cTn id="11" dur="1" fill="hold">
                                          <p:stCondLst>
                                            <p:cond delay="0"/>
                                          </p:stCondLst>
                                        </p:cTn>
                                        <p:tgtEl>
                                          <p:spTgt spid="111"/>
                                        </p:tgtEl>
                                        <p:attrNameLst>
                                          <p:attrName>style.visibility</p:attrName>
                                        </p:attrNameLst>
                                      </p:cBhvr>
                                      <p:to>
                                        <p:strVal val="visible"/>
                                      </p:to>
                                    </p:set>
                                    <p:animEffect transition="in" filter="fade">
                                      <p:cBhvr>
                                        <p:cTn id="12" dur="500"/>
                                        <p:tgtEl>
                                          <p:spTgt spid="111"/>
                                        </p:tgtEl>
                                      </p:cBhvr>
                                    </p:animEffect>
                                  </p:childTnLst>
                                </p:cTn>
                              </p:par>
                              <p:par>
                                <p:cTn id="13" presetID="42" presetClass="path" presetSubtype="0" decel="100000" fill="hold" grpId="1" nodeType="withEffect">
                                  <p:stCondLst>
                                    <p:cond delay="100"/>
                                  </p:stCondLst>
                                  <p:childTnLst>
                                    <p:animMotion origin="layout" path="M 2.08333E-7 -2.22222E-6 L 2.08333E-7 0.01898 " pathEditMode="relative" rAng="0" ptsTypes="AA">
                                      <p:cBhvr>
                                        <p:cTn id="14" dur="700" spd="-100000" fill="hold"/>
                                        <p:tgtEl>
                                          <p:spTgt spid="111"/>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09" grpId="1"/>
      <p:bldP spid="111" grpId="0"/>
      <p:bldP spid="111"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8F16B-AE10-42B5-82C8-5E2791461F33}"/>
              </a:ext>
            </a:extLst>
          </p:cNvPr>
          <p:cNvSpPr>
            <a:spLocks noGrp="1"/>
          </p:cNvSpPr>
          <p:nvPr>
            <p:ph type="title"/>
          </p:nvPr>
        </p:nvSpPr>
        <p:spPr/>
        <p:txBody>
          <a:bodyPr/>
          <a:lstStyle/>
          <a:p>
            <a:r>
              <a:rPr lang="en-US"/>
              <a:t>Recap: Azure Migrate – Integrated Experience</a:t>
            </a:r>
          </a:p>
        </p:txBody>
      </p:sp>
      <p:grpSp>
        <p:nvGrpSpPr>
          <p:cNvPr id="86" name="Group 85">
            <a:extLst>
              <a:ext uri="{FF2B5EF4-FFF2-40B4-BE49-F238E27FC236}">
                <a16:creationId xmlns:a16="http://schemas.microsoft.com/office/drawing/2014/main" id="{03D38D43-FF99-4453-BFE4-3EADD9E78ACE}"/>
              </a:ext>
            </a:extLst>
          </p:cNvPr>
          <p:cNvGrpSpPr/>
          <p:nvPr/>
        </p:nvGrpSpPr>
        <p:grpSpPr>
          <a:xfrm>
            <a:off x="3980602" y="390769"/>
            <a:ext cx="8226954" cy="6854093"/>
            <a:chOff x="4705540" y="1361102"/>
            <a:chExt cx="6875523" cy="3977461"/>
          </a:xfrm>
        </p:grpSpPr>
        <p:graphicFrame>
          <p:nvGraphicFramePr>
            <p:cNvPr id="93" name="Diagram 3">
              <a:extLst>
                <a:ext uri="{FF2B5EF4-FFF2-40B4-BE49-F238E27FC236}">
                  <a16:creationId xmlns:a16="http://schemas.microsoft.com/office/drawing/2014/main" id="{EF790E4C-873D-440C-9E7C-A718BB10C205}"/>
                </a:ext>
              </a:extLst>
            </p:cNvPr>
            <p:cNvGraphicFramePr/>
            <p:nvPr>
              <p:extLst>
                <p:ext uri="{D42A27DB-BD31-4B8C-83A1-F6EECF244321}">
                  <p14:modId xmlns:p14="http://schemas.microsoft.com/office/powerpoint/2010/main" val="3395834130"/>
                </p:ext>
              </p:extLst>
            </p:nvPr>
          </p:nvGraphicFramePr>
          <p:xfrm>
            <a:off x="4705540" y="1361102"/>
            <a:ext cx="6875523" cy="39774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5" name="Rectangle 94">
              <a:extLst>
                <a:ext uri="{FF2B5EF4-FFF2-40B4-BE49-F238E27FC236}">
                  <a16:creationId xmlns:a16="http://schemas.microsoft.com/office/drawing/2014/main" id="{991CB528-708C-4FAE-898A-ADC23D191120}"/>
                </a:ext>
              </a:extLst>
            </p:cNvPr>
            <p:cNvSpPr/>
            <p:nvPr/>
          </p:nvSpPr>
          <p:spPr>
            <a:xfrm>
              <a:off x="5454266" y="2193496"/>
              <a:ext cx="2822715" cy="104176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sp>
        <p:nvSpPr>
          <p:cNvPr id="74" name="Circle: Hollow 73">
            <a:extLst>
              <a:ext uri="{FF2B5EF4-FFF2-40B4-BE49-F238E27FC236}">
                <a16:creationId xmlns:a16="http://schemas.microsoft.com/office/drawing/2014/main" id="{72BAC031-DBE4-4562-AC06-A1C4F7055B7E}"/>
              </a:ext>
            </a:extLst>
          </p:cNvPr>
          <p:cNvSpPr/>
          <p:nvPr/>
        </p:nvSpPr>
        <p:spPr bwMode="auto">
          <a:xfrm>
            <a:off x="322016" y="2128759"/>
            <a:ext cx="3386610" cy="3386610"/>
          </a:xfrm>
          <a:prstGeom prst="donut">
            <a:avLst>
              <a:gd name="adj" fmla="val 141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71CD308A-0BBE-4438-90CC-9428F8007E01}"/>
              </a:ext>
            </a:extLst>
          </p:cNvPr>
          <p:cNvSpPr/>
          <p:nvPr/>
        </p:nvSpPr>
        <p:spPr bwMode="auto">
          <a:xfrm>
            <a:off x="819211" y="2640710"/>
            <a:ext cx="2382478" cy="2382478"/>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algn="ctr" defTabSz="932390" fontAlgn="base">
              <a:spcBef>
                <a:spcPct val="0"/>
              </a:spcBef>
              <a:spcAft>
                <a:spcPct val="0"/>
              </a:spcAft>
            </a:pPr>
            <a:endParaRPr lang="en-US" sz="2000" kern="0">
              <a:gradFill>
                <a:gsLst>
                  <a:gs pos="0">
                    <a:srgbClr val="FFFFFF"/>
                  </a:gs>
                  <a:gs pos="100000">
                    <a:srgbClr val="FFFFFF"/>
                  </a:gs>
                </a:gsLst>
                <a:lin ang="5400000" scaled="0"/>
              </a:gradFill>
              <a:latin typeface="Segoe UI Semilight"/>
            </a:endParaRPr>
          </a:p>
        </p:txBody>
      </p:sp>
      <p:grpSp>
        <p:nvGrpSpPr>
          <p:cNvPr id="84" name="Group 83">
            <a:extLst>
              <a:ext uri="{FF2B5EF4-FFF2-40B4-BE49-F238E27FC236}">
                <a16:creationId xmlns:a16="http://schemas.microsoft.com/office/drawing/2014/main" id="{1EA2EF90-B71C-493E-8365-41BA67B394C0}"/>
              </a:ext>
            </a:extLst>
          </p:cNvPr>
          <p:cNvGrpSpPr/>
          <p:nvPr/>
        </p:nvGrpSpPr>
        <p:grpSpPr>
          <a:xfrm>
            <a:off x="157968" y="4116200"/>
            <a:ext cx="577566" cy="577566"/>
            <a:chOff x="6661248" y="1985818"/>
            <a:chExt cx="577566" cy="577566"/>
          </a:xfrm>
        </p:grpSpPr>
        <p:sp>
          <p:nvSpPr>
            <p:cNvPr id="85" name="Oval 84">
              <a:extLst>
                <a:ext uri="{FF2B5EF4-FFF2-40B4-BE49-F238E27FC236}">
                  <a16:creationId xmlns:a16="http://schemas.microsoft.com/office/drawing/2014/main" id="{A5675D28-029A-40E6-AE6C-C51D92D40C32}"/>
                </a:ext>
              </a:extLst>
            </p:cNvPr>
            <p:cNvSpPr/>
            <p:nvPr/>
          </p:nvSpPr>
          <p:spPr bwMode="auto">
            <a:xfrm>
              <a:off x="6661248" y="1985818"/>
              <a:ext cx="577566" cy="577566"/>
            </a:xfrm>
            <a:prstGeom prst="ellipse">
              <a:avLst/>
            </a:prstGeom>
            <a:solidFill>
              <a:schemeClr val="bg1"/>
            </a:solidFill>
            <a:ln w="10795" cap="flat" cmpd="sng" algn="ctr">
              <a:noFill/>
              <a:prstDash val="solid"/>
            </a:ln>
            <a:effectLst>
              <a:outerShdw blurRad="190500" dist="38100" dir="45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87" name="Group 16">
              <a:extLst>
                <a:ext uri="{FF2B5EF4-FFF2-40B4-BE49-F238E27FC236}">
                  <a16:creationId xmlns:a16="http://schemas.microsoft.com/office/drawing/2014/main" id="{11AB6655-CE8D-4B36-B4F3-D1D7937108C3}"/>
                </a:ext>
              </a:extLst>
            </p:cNvPr>
            <p:cNvGrpSpPr>
              <a:grpSpLocks noChangeAspect="1"/>
            </p:cNvGrpSpPr>
            <p:nvPr/>
          </p:nvGrpSpPr>
          <p:grpSpPr bwMode="auto">
            <a:xfrm>
              <a:off x="6779746" y="2055884"/>
              <a:ext cx="354110" cy="409600"/>
              <a:chOff x="13" y="7"/>
              <a:chExt cx="351" cy="406"/>
            </a:xfrm>
            <a:solidFill>
              <a:schemeClr val="accent1"/>
            </a:solidFill>
          </p:grpSpPr>
          <p:sp>
            <p:nvSpPr>
              <p:cNvPr id="88" name="Freeform 17">
                <a:extLst>
                  <a:ext uri="{FF2B5EF4-FFF2-40B4-BE49-F238E27FC236}">
                    <a16:creationId xmlns:a16="http://schemas.microsoft.com/office/drawing/2014/main" id="{05D6FC65-10C9-4935-B18A-C8073681E91C}"/>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grpFill/>
              <a:ln w="15875" cap="flat">
                <a:solidFill>
                  <a:schemeClr val="bg1"/>
                </a:solidFill>
                <a:prstDash val="solid"/>
                <a:miter lim="800000"/>
                <a:headEnd/>
                <a:tailEnd/>
              </a:ln>
            </p:spPr>
            <p:txBody>
              <a:bodyPr rot="0" spcFirstLastPara="0" vertOverflow="overflow" horzOverflow="overflow" vert="horz" wrap="square" lIns="89628" tIns="44813" rIns="89628" bIns="44813" numCol="1" spcCol="0" rtlCol="0" fromWordArt="0" anchor="t" anchorCtr="0" forceAA="0" compatLnSpc="1">
                <a:prstTxWarp prst="textNoShape">
                  <a:avLst/>
                </a:prstTxWarp>
                <a:noAutofit/>
              </a:bodyPr>
              <a:lstStyle/>
              <a:p>
                <a:pPr marL="0" marR="0" lvl="0" indent="0" algn="l" defTabSz="91420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9" name="Freeform 18">
                <a:extLst>
                  <a:ext uri="{FF2B5EF4-FFF2-40B4-BE49-F238E27FC236}">
                    <a16:creationId xmlns:a16="http://schemas.microsoft.com/office/drawing/2014/main" id="{1AA9196C-8AA6-41B8-8777-6315AE8435CE}"/>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grpFill/>
              <a:ln w="15875" cap="flat">
                <a:solidFill>
                  <a:schemeClr val="bg1"/>
                </a:solidFill>
                <a:prstDash val="solid"/>
                <a:miter lim="800000"/>
                <a:headEnd/>
                <a:tailEnd/>
              </a:ln>
            </p:spPr>
            <p:txBody>
              <a:bodyPr rot="0" spcFirstLastPara="0" vertOverflow="overflow" horzOverflow="overflow" vert="horz" wrap="square" lIns="89628" tIns="44813" rIns="89628" bIns="44813" numCol="1" spcCol="0" rtlCol="0" fromWordArt="0" anchor="t" anchorCtr="0" forceAA="0" compatLnSpc="1">
                <a:prstTxWarp prst="textNoShape">
                  <a:avLst/>
                </a:prstTxWarp>
                <a:noAutofit/>
              </a:bodyPr>
              <a:lstStyle/>
              <a:p>
                <a:pPr marL="0" marR="0" lvl="0" indent="0" algn="l" defTabSz="91420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0" name="Line 19">
                <a:extLst>
                  <a:ext uri="{FF2B5EF4-FFF2-40B4-BE49-F238E27FC236}">
                    <a16:creationId xmlns:a16="http://schemas.microsoft.com/office/drawing/2014/main" id="{D4A063AD-3B1F-45BE-BD92-8911FFBAC902}"/>
                  </a:ext>
                </a:extLst>
              </p:cNvPr>
              <p:cNvSpPr>
                <a:spLocks noChangeShapeType="1"/>
              </p:cNvSpPr>
              <p:nvPr/>
            </p:nvSpPr>
            <p:spPr bwMode="auto">
              <a:xfrm>
                <a:off x="288" y="282"/>
                <a:ext cx="0" cy="93"/>
              </a:xfrm>
              <a:prstGeom prst="line">
                <a:avLst/>
              </a:prstGeom>
              <a:grpFill/>
              <a:ln w="15875" cap="flat">
                <a:solidFill>
                  <a:schemeClr val="bg1"/>
                </a:solidFill>
                <a:prstDash val="solid"/>
                <a:miter lim="800000"/>
                <a:headEnd/>
                <a:tailEnd/>
              </a:ln>
            </p:spPr>
            <p:txBody>
              <a:bodyPr rot="0" spcFirstLastPara="0" vertOverflow="overflow" horzOverflow="overflow" vert="horz" wrap="square" lIns="89628" tIns="44813" rIns="89628" bIns="44813" numCol="1" spcCol="0" rtlCol="0" fromWordArt="0" anchor="t" anchorCtr="0" forceAA="0" compatLnSpc="1">
                <a:prstTxWarp prst="textNoShape">
                  <a:avLst/>
                </a:prstTxWarp>
                <a:noAutofit/>
              </a:bodyPr>
              <a:lstStyle/>
              <a:p>
                <a:pPr marL="0" marR="0" lvl="0" indent="0" algn="l" defTabSz="91420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1" name="Freeform 20">
                <a:extLst>
                  <a:ext uri="{FF2B5EF4-FFF2-40B4-BE49-F238E27FC236}">
                    <a16:creationId xmlns:a16="http://schemas.microsoft.com/office/drawing/2014/main" id="{3A1CE489-2BBB-4632-A116-D4C416499875}"/>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grpFill/>
              <a:ln w="15875" cap="flat">
                <a:solidFill>
                  <a:schemeClr val="bg1"/>
                </a:solidFill>
                <a:prstDash val="solid"/>
                <a:miter lim="800000"/>
                <a:headEnd/>
                <a:tailEnd/>
              </a:ln>
            </p:spPr>
            <p:txBody>
              <a:bodyPr rot="0" spcFirstLastPara="0" vertOverflow="overflow" horzOverflow="overflow" vert="horz" wrap="square" lIns="89628" tIns="44813" rIns="89628" bIns="44813" numCol="1" spcCol="0" rtlCol="0" fromWordArt="0" anchor="t" anchorCtr="0" forceAA="0" compatLnSpc="1">
                <a:prstTxWarp prst="textNoShape">
                  <a:avLst/>
                </a:prstTxWarp>
                <a:noAutofit/>
              </a:bodyPr>
              <a:lstStyle/>
              <a:p>
                <a:pPr marL="0" marR="0" lvl="0" indent="0" algn="l" defTabSz="91420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2" name="Freeform 21">
                <a:extLst>
                  <a:ext uri="{FF2B5EF4-FFF2-40B4-BE49-F238E27FC236}">
                    <a16:creationId xmlns:a16="http://schemas.microsoft.com/office/drawing/2014/main" id="{A1A0E113-3F37-4822-A0BB-23E31A04F7D5}"/>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grpFill/>
              <a:ln w="15875" cap="flat">
                <a:solidFill>
                  <a:schemeClr val="bg1"/>
                </a:solidFill>
                <a:prstDash val="solid"/>
                <a:miter lim="800000"/>
                <a:headEnd/>
                <a:tailEnd/>
              </a:ln>
            </p:spPr>
            <p:txBody>
              <a:bodyPr rot="0" spcFirstLastPara="0" vertOverflow="overflow" horzOverflow="overflow" vert="horz" wrap="square" lIns="89628" tIns="44813" rIns="89628" bIns="44813" numCol="1" spcCol="0" rtlCol="0" fromWordArt="0" anchor="t" anchorCtr="0" forceAA="0" compatLnSpc="1">
                <a:prstTxWarp prst="textNoShape">
                  <a:avLst/>
                </a:prstTxWarp>
                <a:noAutofit/>
              </a:bodyPr>
              <a:lstStyle/>
              <a:p>
                <a:pPr marL="0" marR="0" lvl="0" indent="0" algn="l" defTabSz="91420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3" name="Line 22">
                <a:extLst>
                  <a:ext uri="{FF2B5EF4-FFF2-40B4-BE49-F238E27FC236}">
                    <a16:creationId xmlns:a16="http://schemas.microsoft.com/office/drawing/2014/main" id="{D2BA77E1-FF90-4627-B9B5-C5730C582F85}"/>
                  </a:ext>
                </a:extLst>
              </p:cNvPr>
              <p:cNvSpPr>
                <a:spLocks noChangeShapeType="1"/>
              </p:cNvSpPr>
              <p:nvPr/>
            </p:nvSpPr>
            <p:spPr bwMode="auto">
              <a:xfrm>
                <a:off x="89" y="282"/>
                <a:ext cx="0" cy="93"/>
              </a:xfrm>
              <a:prstGeom prst="line">
                <a:avLst/>
              </a:prstGeom>
              <a:grpFill/>
              <a:ln w="15875" cap="flat">
                <a:solidFill>
                  <a:schemeClr val="bg1"/>
                </a:solidFill>
                <a:prstDash val="solid"/>
                <a:miter lim="800000"/>
                <a:headEnd/>
                <a:tailEnd/>
              </a:ln>
            </p:spPr>
            <p:txBody>
              <a:bodyPr rot="0" spcFirstLastPara="0" vertOverflow="overflow" horzOverflow="overflow" vert="horz" wrap="square" lIns="89628" tIns="44813" rIns="89628" bIns="44813" numCol="1" spcCol="0" rtlCol="0" fromWordArt="0" anchor="t" anchorCtr="0" forceAA="0" compatLnSpc="1">
                <a:prstTxWarp prst="textNoShape">
                  <a:avLst/>
                </a:prstTxWarp>
                <a:noAutofit/>
              </a:bodyPr>
              <a:lstStyle/>
              <a:p>
                <a:pPr marL="0" marR="0" lvl="0" indent="0" algn="l" defTabSz="91420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4" name="Freeform 23">
                <a:extLst>
                  <a:ext uri="{FF2B5EF4-FFF2-40B4-BE49-F238E27FC236}">
                    <a16:creationId xmlns:a16="http://schemas.microsoft.com/office/drawing/2014/main" id="{04BE36C4-A698-4F76-95AA-9FD794AE2DF0}"/>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grpFill/>
              <a:ln w="15875" cap="flat">
                <a:solidFill>
                  <a:schemeClr val="bg1"/>
                </a:solidFill>
                <a:prstDash val="solid"/>
                <a:miter lim="800000"/>
                <a:headEnd/>
                <a:tailEnd/>
              </a:ln>
            </p:spPr>
            <p:txBody>
              <a:bodyPr rot="0" spcFirstLastPara="0" vertOverflow="overflow" horzOverflow="overflow" vert="horz" wrap="square" lIns="89628" tIns="44813" rIns="89628" bIns="44813" numCol="1" spcCol="0" rtlCol="0" fromWordArt="0" anchor="t" anchorCtr="0" forceAA="0" compatLnSpc="1">
                <a:prstTxWarp prst="textNoShape">
                  <a:avLst/>
                </a:prstTxWarp>
                <a:noAutofit/>
              </a:bodyPr>
              <a:lstStyle/>
              <a:p>
                <a:pPr marL="0" marR="0" lvl="0" indent="0" algn="l" defTabSz="91420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5" name="Freeform 24">
                <a:extLst>
                  <a:ext uri="{FF2B5EF4-FFF2-40B4-BE49-F238E27FC236}">
                    <a16:creationId xmlns:a16="http://schemas.microsoft.com/office/drawing/2014/main" id="{48D55433-A73C-4802-A221-1ABB02968F24}"/>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grpFill/>
              <a:ln w="15875" cap="flat">
                <a:solidFill>
                  <a:schemeClr val="bg1"/>
                </a:solidFill>
                <a:prstDash val="solid"/>
                <a:miter lim="800000"/>
                <a:headEnd/>
                <a:tailEnd/>
              </a:ln>
            </p:spPr>
            <p:txBody>
              <a:bodyPr rot="0" spcFirstLastPara="0" vertOverflow="overflow" horzOverflow="overflow" vert="horz" wrap="square" lIns="89628" tIns="44813" rIns="89628" bIns="44813" numCol="1" spcCol="0" rtlCol="0" fromWordArt="0" anchor="t" anchorCtr="0" forceAA="0" compatLnSpc="1">
                <a:prstTxWarp prst="textNoShape">
                  <a:avLst/>
                </a:prstTxWarp>
                <a:noAutofit/>
              </a:bodyPr>
              <a:lstStyle/>
              <a:p>
                <a:pPr marL="0" marR="0" lvl="0" indent="0" algn="l" defTabSz="91420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6" name="Freeform 25">
                <a:extLst>
                  <a:ext uri="{FF2B5EF4-FFF2-40B4-BE49-F238E27FC236}">
                    <a16:creationId xmlns:a16="http://schemas.microsoft.com/office/drawing/2014/main" id="{E7DC1F1F-EDAC-4CB0-8180-043C407201B1}"/>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grpFill/>
              <a:ln w="15875" cap="flat">
                <a:solidFill>
                  <a:schemeClr val="bg1"/>
                </a:solidFill>
                <a:prstDash val="solid"/>
                <a:miter lim="800000"/>
                <a:headEnd/>
                <a:tailEnd/>
              </a:ln>
            </p:spPr>
            <p:txBody>
              <a:bodyPr rot="0" spcFirstLastPara="0" vertOverflow="overflow" horzOverflow="overflow" vert="horz" wrap="square" lIns="89628" tIns="44813" rIns="89628" bIns="44813" numCol="1" spcCol="0" rtlCol="0" fromWordArt="0" anchor="t" anchorCtr="0" forceAA="0" compatLnSpc="1">
                <a:prstTxWarp prst="textNoShape">
                  <a:avLst/>
                </a:prstTxWarp>
                <a:noAutofit/>
              </a:bodyPr>
              <a:lstStyle/>
              <a:p>
                <a:pPr marL="0" marR="0" lvl="0" indent="0" algn="l" defTabSz="91420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7" name="Line 26">
                <a:extLst>
                  <a:ext uri="{FF2B5EF4-FFF2-40B4-BE49-F238E27FC236}">
                    <a16:creationId xmlns:a16="http://schemas.microsoft.com/office/drawing/2014/main" id="{CE1AFD16-E36C-4381-8A04-A93292D647DA}"/>
                  </a:ext>
                </a:extLst>
              </p:cNvPr>
              <p:cNvSpPr>
                <a:spLocks noChangeShapeType="1"/>
              </p:cNvSpPr>
              <p:nvPr/>
            </p:nvSpPr>
            <p:spPr bwMode="auto">
              <a:xfrm>
                <a:off x="189" y="96"/>
                <a:ext cx="0" cy="87"/>
              </a:xfrm>
              <a:prstGeom prst="line">
                <a:avLst/>
              </a:prstGeom>
              <a:grpFill/>
              <a:ln w="15875" cap="flat">
                <a:solidFill>
                  <a:schemeClr val="bg1"/>
                </a:solidFill>
                <a:prstDash val="solid"/>
                <a:miter lim="800000"/>
                <a:headEnd/>
                <a:tailEnd/>
              </a:ln>
            </p:spPr>
            <p:txBody>
              <a:bodyPr rot="0" spcFirstLastPara="0" vertOverflow="overflow" horzOverflow="overflow" vert="horz" wrap="square" lIns="89628" tIns="44813" rIns="89628" bIns="44813" numCol="1" spcCol="0" rtlCol="0" fromWordArt="0" anchor="t" anchorCtr="0" forceAA="0" compatLnSpc="1">
                <a:prstTxWarp prst="textNoShape">
                  <a:avLst/>
                </a:prstTxWarp>
                <a:noAutofit/>
              </a:bodyPr>
              <a:lstStyle/>
              <a:p>
                <a:pPr marL="0" marR="0" lvl="0" indent="0" algn="l" defTabSz="91420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8" name="Freeform 27">
                <a:extLst>
                  <a:ext uri="{FF2B5EF4-FFF2-40B4-BE49-F238E27FC236}">
                    <a16:creationId xmlns:a16="http://schemas.microsoft.com/office/drawing/2014/main" id="{BCD95F29-A2E4-4A60-B806-32D50C5A5406}"/>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grpFill/>
              <a:ln w="15875" cap="flat">
                <a:solidFill>
                  <a:schemeClr val="bg1"/>
                </a:solidFill>
                <a:prstDash val="solid"/>
                <a:miter lim="800000"/>
                <a:headEnd/>
                <a:tailEnd/>
              </a:ln>
            </p:spPr>
            <p:txBody>
              <a:bodyPr rot="0" spcFirstLastPara="0" vertOverflow="overflow" horzOverflow="overflow" vert="horz" wrap="square" lIns="89628" tIns="44813" rIns="89628" bIns="44813" numCol="1" spcCol="0" rtlCol="0" fromWordArt="0" anchor="t" anchorCtr="0" forceAA="0" compatLnSpc="1">
                <a:prstTxWarp prst="textNoShape">
                  <a:avLst/>
                </a:prstTxWarp>
                <a:noAutofit/>
              </a:bodyPr>
              <a:lstStyle/>
              <a:p>
                <a:pPr marL="0" marR="0" lvl="0" indent="0" algn="l" defTabSz="91420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9" name="Freeform 28">
                <a:extLst>
                  <a:ext uri="{FF2B5EF4-FFF2-40B4-BE49-F238E27FC236}">
                    <a16:creationId xmlns:a16="http://schemas.microsoft.com/office/drawing/2014/main" id="{D02F6B11-57F0-47E6-83CC-4E2AB8FAB5C8}"/>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grpFill/>
              <a:ln w="15875" cap="flat">
                <a:solidFill>
                  <a:schemeClr val="bg1"/>
                </a:solidFill>
                <a:prstDash val="solid"/>
                <a:miter lim="800000"/>
                <a:headEnd/>
                <a:tailEnd/>
              </a:ln>
            </p:spPr>
            <p:txBody>
              <a:bodyPr rot="0" spcFirstLastPara="0" vertOverflow="overflow" horzOverflow="overflow" vert="horz" wrap="square" lIns="89628" tIns="44813" rIns="89628" bIns="44813" numCol="1" spcCol="0" rtlCol="0" fromWordArt="0" anchor="t" anchorCtr="0" forceAA="0" compatLnSpc="1">
                <a:prstTxWarp prst="textNoShape">
                  <a:avLst/>
                </a:prstTxWarp>
                <a:noAutofit/>
              </a:bodyPr>
              <a:lstStyle/>
              <a:p>
                <a:pPr marL="0" marR="0" lvl="0" indent="0" algn="l" defTabSz="91420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grpSp>
      <p:grpSp>
        <p:nvGrpSpPr>
          <p:cNvPr id="110" name="Group 109">
            <a:extLst>
              <a:ext uri="{FF2B5EF4-FFF2-40B4-BE49-F238E27FC236}">
                <a16:creationId xmlns:a16="http://schemas.microsoft.com/office/drawing/2014/main" id="{C8C71390-C31C-4EF1-9838-E38DD61D256D}"/>
              </a:ext>
            </a:extLst>
          </p:cNvPr>
          <p:cNvGrpSpPr/>
          <p:nvPr/>
        </p:nvGrpSpPr>
        <p:grpSpPr>
          <a:xfrm>
            <a:off x="3289054" y="4130689"/>
            <a:ext cx="577566" cy="577566"/>
            <a:chOff x="7157275" y="3856369"/>
            <a:chExt cx="577566" cy="577566"/>
          </a:xfrm>
        </p:grpSpPr>
        <p:grpSp>
          <p:nvGrpSpPr>
            <p:cNvPr id="111" name="Group 110">
              <a:extLst>
                <a:ext uri="{FF2B5EF4-FFF2-40B4-BE49-F238E27FC236}">
                  <a16:creationId xmlns:a16="http://schemas.microsoft.com/office/drawing/2014/main" id="{4722FDD9-625B-42E0-9FC8-3984834DC46E}"/>
                </a:ext>
              </a:extLst>
            </p:cNvPr>
            <p:cNvGrpSpPr>
              <a:grpSpLocks noChangeAspect="1"/>
            </p:cNvGrpSpPr>
            <p:nvPr/>
          </p:nvGrpSpPr>
          <p:grpSpPr>
            <a:xfrm>
              <a:off x="7157275" y="3856369"/>
              <a:ext cx="577566" cy="577566"/>
              <a:chOff x="7682412" y="1394007"/>
              <a:chExt cx="914400" cy="914400"/>
            </a:xfrm>
          </p:grpSpPr>
          <p:sp>
            <p:nvSpPr>
              <p:cNvPr id="117" name="Oval 116">
                <a:extLst>
                  <a:ext uri="{FF2B5EF4-FFF2-40B4-BE49-F238E27FC236}">
                    <a16:creationId xmlns:a16="http://schemas.microsoft.com/office/drawing/2014/main" id="{2C5BD96A-827D-4598-87CA-5F0CBC418C8B}"/>
                  </a:ext>
                </a:extLst>
              </p:cNvPr>
              <p:cNvSpPr/>
              <p:nvPr/>
            </p:nvSpPr>
            <p:spPr bwMode="auto">
              <a:xfrm>
                <a:off x="7682412" y="1394007"/>
                <a:ext cx="914400" cy="914400"/>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8" name="Freeform: Shape 117">
                <a:extLst>
                  <a:ext uri="{FF2B5EF4-FFF2-40B4-BE49-F238E27FC236}">
                    <a16:creationId xmlns:a16="http://schemas.microsoft.com/office/drawing/2014/main" id="{01EFA6A8-E118-4048-8265-A9C882045C70}"/>
                  </a:ext>
                </a:extLst>
              </p:cNvPr>
              <p:cNvSpPr/>
              <p:nvPr/>
            </p:nvSpPr>
            <p:spPr>
              <a:xfrm>
                <a:off x="8001983" y="1639906"/>
                <a:ext cx="80730" cy="80730"/>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rgbClr val="FFFFFF"/>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12" name="Group 111">
              <a:extLst>
                <a:ext uri="{FF2B5EF4-FFF2-40B4-BE49-F238E27FC236}">
                  <a16:creationId xmlns:a16="http://schemas.microsoft.com/office/drawing/2014/main" id="{AF190FF9-9013-48A3-B6DF-F7F70D192748}"/>
                </a:ext>
              </a:extLst>
            </p:cNvPr>
            <p:cNvGrpSpPr/>
            <p:nvPr/>
          </p:nvGrpSpPr>
          <p:grpSpPr>
            <a:xfrm>
              <a:off x="7282292" y="4019514"/>
              <a:ext cx="353107" cy="243987"/>
              <a:chOff x="9910950" y="4527483"/>
              <a:chExt cx="357803" cy="230952"/>
            </a:xfrm>
          </p:grpSpPr>
          <p:sp>
            <p:nvSpPr>
              <p:cNvPr id="113" name="Freeform 966">
                <a:extLst>
                  <a:ext uri="{FF2B5EF4-FFF2-40B4-BE49-F238E27FC236}">
                    <a16:creationId xmlns:a16="http://schemas.microsoft.com/office/drawing/2014/main" id="{9F868945-E8B3-4C6A-BDD9-8DB5137CC597}"/>
                  </a:ext>
                </a:extLst>
              </p:cNvPr>
              <p:cNvSpPr>
                <a:spLocks/>
              </p:cNvSpPr>
              <p:nvPr/>
            </p:nvSpPr>
            <p:spPr bwMode="auto">
              <a:xfrm>
                <a:off x="9910950" y="4527483"/>
                <a:ext cx="357803" cy="230952"/>
              </a:xfrm>
              <a:custGeom>
                <a:avLst/>
                <a:gdLst>
                  <a:gd name="T0" fmla="*/ 44 w 84"/>
                  <a:gd name="T1" fmla="*/ 50 h 56"/>
                  <a:gd name="T2" fmla="*/ 74 w 84"/>
                  <a:gd name="T3" fmla="*/ 20 h 56"/>
                  <a:gd name="T4" fmla="*/ 84 w 84"/>
                  <a:gd name="T5" fmla="*/ 22 h 56"/>
                  <a:gd name="T6" fmla="*/ 84 w 84"/>
                  <a:gd name="T7" fmla="*/ 0 h 56"/>
                  <a:gd name="T8" fmla="*/ 0 w 84"/>
                  <a:gd name="T9" fmla="*/ 0 h 56"/>
                  <a:gd name="T10" fmla="*/ 0 w 84"/>
                  <a:gd name="T11" fmla="*/ 56 h 56"/>
                  <a:gd name="T12" fmla="*/ 45 w 84"/>
                  <a:gd name="T13" fmla="*/ 56 h 56"/>
                  <a:gd name="T14" fmla="*/ 44 w 84"/>
                  <a:gd name="T15" fmla="*/ 5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56">
                    <a:moveTo>
                      <a:pt x="44" y="50"/>
                    </a:moveTo>
                    <a:cubicBezTo>
                      <a:pt x="44" y="34"/>
                      <a:pt x="57" y="20"/>
                      <a:pt x="74" y="20"/>
                    </a:cubicBezTo>
                    <a:cubicBezTo>
                      <a:pt x="78" y="20"/>
                      <a:pt x="81" y="21"/>
                      <a:pt x="84" y="22"/>
                    </a:cubicBezTo>
                    <a:cubicBezTo>
                      <a:pt x="84" y="0"/>
                      <a:pt x="84" y="0"/>
                      <a:pt x="84" y="0"/>
                    </a:cubicBezTo>
                    <a:cubicBezTo>
                      <a:pt x="0" y="0"/>
                      <a:pt x="0" y="0"/>
                      <a:pt x="0" y="0"/>
                    </a:cubicBezTo>
                    <a:cubicBezTo>
                      <a:pt x="0" y="56"/>
                      <a:pt x="0" y="56"/>
                      <a:pt x="0" y="56"/>
                    </a:cubicBezTo>
                    <a:cubicBezTo>
                      <a:pt x="45" y="56"/>
                      <a:pt x="45" y="56"/>
                      <a:pt x="45" y="56"/>
                    </a:cubicBezTo>
                    <a:cubicBezTo>
                      <a:pt x="44" y="54"/>
                      <a:pt x="44" y="52"/>
                      <a:pt x="44" y="50"/>
                    </a:cubicBez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2307" b="0" i="0" u="none" strike="noStrike" kern="0" cap="none" spc="0" normalizeH="0" baseline="0" noProof="0">
                  <a:ln>
                    <a:noFill/>
                  </a:ln>
                  <a:solidFill>
                    <a:srgbClr val="1A1A1A"/>
                  </a:solidFill>
                  <a:effectLst/>
                  <a:uLnTx/>
                  <a:uFillTx/>
                  <a:latin typeface="Segoe UI"/>
                  <a:ea typeface="+mn-ea"/>
                  <a:cs typeface="+mn-cs"/>
                </a:endParaRPr>
              </a:p>
            </p:txBody>
          </p:sp>
          <p:sp>
            <p:nvSpPr>
              <p:cNvPr id="114" name="Rectangle 1007">
                <a:extLst>
                  <a:ext uri="{FF2B5EF4-FFF2-40B4-BE49-F238E27FC236}">
                    <a16:creationId xmlns:a16="http://schemas.microsoft.com/office/drawing/2014/main" id="{076E353A-F285-4207-A398-42BDEFFC7659}"/>
                  </a:ext>
                </a:extLst>
              </p:cNvPr>
              <p:cNvSpPr>
                <a:spLocks noChangeArrowheads="1"/>
              </p:cNvSpPr>
              <p:nvPr/>
            </p:nvSpPr>
            <p:spPr bwMode="auto">
              <a:xfrm>
                <a:off x="9980375" y="4655788"/>
                <a:ext cx="32042" cy="6672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2307" b="0" i="0" u="none" strike="noStrike" kern="0" cap="none" spc="0" normalizeH="0" baseline="0" noProof="0">
                  <a:ln>
                    <a:noFill/>
                  </a:ln>
                  <a:solidFill>
                    <a:srgbClr val="1A1A1A"/>
                  </a:solidFill>
                  <a:effectLst/>
                  <a:uLnTx/>
                  <a:uFillTx/>
                  <a:latin typeface="Segoe UI"/>
                  <a:ea typeface="+mn-ea"/>
                  <a:cs typeface="+mn-cs"/>
                </a:endParaRPr>
              </a:p>
            </p:txBody>
          </p:sp>
          <p:sp>
            <p:nvSpPr>
              <p:cNvPr id="115" name="Rectangle 1008">
                <a:extLst>
                  <a:ext uri="{FF2B5EF4-FFF2-40B4-BE49-F238E27FC236}">
                    <a16:creationId xmlns:a16="http://schemas.microsoft.com/office/drawing/2014/main" id="{00153107-8A40-451D-BDC4-A842A4FBECFA}"/>
                  </a:ext>
                </a:extLst>
              </p:cNvPr>
              <p:cNvSpPr>
                <a:spLocks noChangeArrowheads="1"/>
              </p:cNvSpPr>
              <p:nvPr/>
            </p:nvSpPr>
            <p:spPr bwMode="auto">
              <a:xfrm>
                <a:off x="10044460" y="4558277"/>
                <a:ext cx="37384" cy="16423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2307" b="0" i="0" u="none" strike="noStrike" kern="0" cap="none" spc="0" normalizeH="0" baseline="0" noProof="0">
                  <a:ln>
                    <a:noFill/>
                  </a:ln>
                  <a:solidFill>
                    <a:srgbClr val="1A1A1A"/>
                  </a:solidFill>
                  <a:effectLst/>
                  <a:uLnTx/>
                  <a:uFillTx/>
                  <a:latin typeface="Segoe UI"/>
                  <a:ea typeface="+mn-ea"/>
                  <a:cs typeface="+mn-cs"/>
                </a:endParaRPr>
              </a:p>
            </p:txBody>
          </p:sp>
          <p:sp>
            <p:nvSpPr>
              <p:cNvPr id="116" name="Freeform 1091">
                <a:extLst>
                  <a:ext uri="{FF2B5EF4-FFF2-40B4-BE49-F238E27FC236}">
                    <a16:creationId xmlns:a16="http://schemas.microsoft.com/office/drawing/2014/main" id="{1A49D94E-10D2-4CDF-ABFE-ADFDF179A009}"/>
                  </a:ext>
                </a:extLst>
              </p:cNvPr>
              <p:cNvSpPr>
                <a:spLocks/>
              </p:cNvSpPr>
              <p:nvPr/>
            </p:nvSpPr>
            <p:spPr bwMode="auto">
              <a:xfrm>
                <a:off x="10113882" y="4594201"/>
                <a:ext cx="32042" cy="76985"/>
              </a:xfrm>
              <a:custGeom>
                <a:avLst/>
                <a:gdLst>
                  <a:gd name="T0" fmla="*/ 0 w 8"/>
                  <a:gd name="T1" fmla="*/ 0 h 19"/>
                  <a:gd name="T2" fmla="*/ 0 w 8"/>
                  <a:gd name="T3" fmla="*/ 19 h 19"/>
                  <a:gd name="T4" fmla="*/ 8 w 8"/>
                  <a:gd name="T5" fmla="*/ 10 h 19"/>
                  <a:gd name="T6" fmla="*/ 8 w 8"/>
                  <a:gd name="T7" fmla="*/ 0 h 19"/>
                  <a:gd name="T8" fmla="*/ 0 w 8"/>
                  <a:gd name="T9" fmla="*/ 0 h 19"/>
                </a:gdLst>
                <a:ahLst/>
                <a:cxnLst>
                  <a:cxn ang="0">
                    <a:pos x="T0" y="T1"/>
                  </a:cxn>
                  <a:cxn ang="0">
                    <a:pos x="T2" y="T3"/>
                  </a:cxn>
                  <a:cxn ang="0">
                    <a:pos x="T4" y="T5"/>
                  </a:cxn>
                  <a:cxn ang="0">
                    <a:pos x="T6" y="T7"/>
                  </a:cxn>
                  <a:cxn ang="0">
                    <a:pos x="T8" y="T9"/>
                  </a:cxn>
                </a:cxnLst>
                <a:rect l="0" t="0" r="r" b="b"/>
                <a:pathLst>
                  <a:path w="8" h="19">
                    <a:moveTo>
                      <a:pt x="0" y="0"/>
                    </a:moveTo>
                    <a:cubicBezTo>
                      <a:pt x="0" y="19"/>
                      <a:pt x="0" y="19"/>
                      <a:pt x="0" y="19"/>
                    </a:cubicBezTo>
                    <a:cubicBezTo>
                      <a:pt x="2" y="16"/>
                      <a:pt x="5" y="13"/>
                      <a:pt x="8" y="10"/>
                    </a:cubicBezTo>
                    <a:cubicBezTo>
                      <a:pt x="8" y="0"/>
                      <a:pt x="8" y="0"/>
                      <a:pt x="8" y="0"/>
                    </a:cubicBez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2307" b="0" i="0" u="none" strike="noStrike" kern="0" cap="none" spc="0" normalizeH="0" baseline="0" noProof="0">
                  <a:ln>
                    <a:noFill/>
                  </a:ln>
                  <a:solidFill>
                    <a:srgbClr val="1A1A1A"/>
                  </a:solidFill>
                  <a:effectLst/>
                  <a:uLnTx/>
                  <a:uFillTx/>
                  <a:latin typeface="Segoe UI"/>
                  <a:ea typeface="+mn-ea"/>
                  <a:cs typeface="+mn-cs"/>
                </a:endParaRPr>
              </a:p>
            </p:txBody>
          </p:sp>
        </p:grpSp>
      </p:grpSp>
      <p:sp>
        <p:nvSpPr>
          <p:cNvPr id="119" name="Freeform 1061">
            <a:extLst>
              <a:ext uri="{FF2B5EF4-FFF2-40B4-BE49-F238E27FC236}">
                <a16:creationId xmlns:a16="http://schemas.microsoft.com/office/drawing/2014/main" id="{3B8ED2B9-EEB8-40D9-9B9A-CE919B9AC916}"/>
              </a:ext>
            </a:extLst>
          </p:cNvPr>
          <p:cNvSpPr>
            <a:spLocks noEditPoints="1"/>
          </p:cNvSpPr>
          <p:nvPr/>
        </p:nvSpPr>
        <p:spPr bwMode="auto">
          <a:xfrm>
            <a:off x="3543959" y="4352911"/>
            <a:ext cx="230736" cy="243987"/>
          </a:xfrm>
          <a:custGeom>
            <a:avLst/>
            <a:gdLst>
              <a:gd name="T0" fmla="*/ 38 w 60"/>
              <a:gd name="T1" fmla="*/ 0 h 60"/>
              <a:gd name="T2" fmla="*/ 16 w 60"/>
              <a:gd name="T3" fmla="*/ 22 h 60"/>
              <a:gd name="T4" fmla="*/ 20 w 60"/>
              <a:gd name="T5" fmla="*/ 35 h 60"/>
              <a:gd name="T6" fmla="*/ 0 w 60"/>
              <a:gd name="T7" fmla="*/ 54 h 60"/>
              <a:gd name="T8" fmla="*/ 6 w 60"/>
              <a:gd name="T9" fmla="*/ 60 h 60"/>
              <a:gd name="T10" fmla="*/ 26 w 60"/>
              <a:gd name="T11" fmla="*/ 40 h 60"/>
              <a:gd name="T12" fmla="*/ 38 w 60"/>
              <a:gd name="T13" fmla="*/ 44 h 60"/>
              <a:gd name="T14" fmla="*/ 60 w 60"/>
              <a:gd name="T15" fmla="*/ 22 h 60"/>
              <a:gd name="T16" fmla="*/ 38 w 60"/>
              <a:gd name="T17" fmla="*/ 0 h 60"/>
              <a:gd name="T18" fmla="*/ 38 w 60"/>
              <a:gd name="T19" fmla="*/ 36 h 60"/>
              <a:gd name="T20" fmla="*/ 24 w 60"/>
              <a:gd name="T21" fmla="*/ 22 h 60"/>
              <a:gd name="T22" fmla="*/ 38 w 60"/>
              <a:gd name="T23" fmla="*/ 8 h 60"/>
              <a:gd name="T24" fmla="*/ 52 w 60"/>
              <a:gd name="T25" fmla="*/ 22 h 60"/>
              <a:gd name="T26" fmla="*/ 38 w 60"/>
              <a:gd name="T27" fmla="*/ 3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60">
                <a:moveTo>
                  <a:pt x="38" y="0"/>
                </a:moveTo>
                <a:cubicBezTo>
                  <a:pt x="26" y="0"/>
                  <a:pt x="16" y="10"/>
                  <a:pt x="16" y="22"/>
                </a:cubicBezTo>
                <a:cubicBezTo>
                  <a:pt x="16" y="27"/>
                  <a:pt x="17" y="31"/>
                  <a:pt x="20" y="35"/>
                </a:cubicBezTo>
                <a:cubicBezTo>
                  <a:pt x="0" y="54"/>
                  <a:pt x="0" y="54"/>
                  <a:pt x="0" y="54"/>
                </a:cubicBezTo>
                <a:cubicBezTo>
                  <a:pt x="6" y="60"/>
                  <a:pt x="6" y="60"/>
                  <a:pt x="6" y="60"/>
                </a:cubicBezTo>
                <a:cubicBezTo>
                  <a:pt x="26" y="40"/>
                  <a:pt x="26" y="40"/>
                  <a:pt x="26" y="40"/>
                </a:cubicBezTo>
                <a:cubicBezTo>
                  <a:pt x="29" y="43"/>
                  <a:pt x="33" y="44"/>
                  <a:pt x="38" y="44"/>
                </a:cubicBezTo>
                <a:cubicBezTo>
                  <a:pt x="50" y="44"/>
                  <a:pt x="60" y="34"/>
                  <a:pt x="60" y="22"/>
                </a:cubicBezTo>
                <a:cubicBezTo>
                  <a:pt x="60" y="10"/>
                  <a:pt x="50" y="0"/>
                  <a:pt x="38" y="0"/>
                </a:cubicBezTo>
                <a:close/>
                <a:moveTo>
                  <a:pt x="38" y="36"/>
                </a:moveTo>
                <a:cubicBezTo>
                  <a:pt x="30" y="36"/>
                  <a:pt x="24" y="30"/>
                  <a:pt x="24" y="22"/>
                </a:cubicBezTo>
                <a:cubicBezTo>
                  <a:pt x="24" y="14"/>
                  <a:pt x="30" y="8"/>
                  <a:pt x="38" y="8"/>
                </a:cubicBezTo>
                <a:cubicBezTo>
                  <a:pt x="46" y="8"/>
                  <a:pt x="52" y="14"/>
                  <a:pt x="52" y="22"/>
                </a:cubicBezTo>
                <a:cubicBezTo>
                  <a:pt x="52" y="30"/>
                  <a:pt x="46" y="36"/>
                  <a:pt x="38" y="36"/>
                </a:cubicBezTo>
                <a:close/>
              </a:path>
            </a:pathLst>
          </a:custGeom>
          <a:solidFill>
            <a:schemeClr val="accent1">
              <a:lumMod val="75000"/>
            </a:schemeClr>
          </a:solidFill>
          <a:ln>
            <a:noFill/>
          </a:ln>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2307" b="0" i="0" u="none" strike="noStrike" kern="0" cap="none" spc="0" normalizeH="0" baseline="0" noProof="0">
              <a:ln>
                <a:noFill/>
              </a:ln>
              <a:solidFill>
                <a:srgbClr val="1A1A1A"/>
              </a:solidFill>
              <a:effectLst/>
              <a:uLnTx/>
              <a:uFillTx/>
              <a:latin typeface="Segoe UI"/>
              <a:ea typeface="+mn-ea"/>
              <a:cs typeface="+mn-cs"/>
            </a:endParaRPr>
          </a:p>
        </p:txBody>
      </p:sp>
      <p:grpSp>
        <p:nvGrpSpPr>
          <p:cNvPr id="120" name="Group 119">
            <a:extLst>
              <a:ext uri="{FF2B5EF4-FFF2-40B4-BE49-F238E27FC236}">
                <a16:creationId xmlns:a16="http://schemas.microsoft.com/office/drawing/2014/main" id="{E50C0D3F-A308-4FC5-A91F-30F7263CB83A}"/>
              </a:ext>
            </a:extLst>
          </p:cNvPr>
          <p:cNvGrpSpPr/>
          <p:nvPr/>
        </p:nvGrpSpPr>
        <p:grpSpPr>
          <a:xfrm>
            <a:off x="1695048" y="5150570"/>
            <a:ext cx="577566" cy="577566"/>
            <a:chOff x="3976657" y="3730731"/>
            <a:chExt cx="577566" cy="577566"/>
          </a:xfrm>
        </p:grpSpPr>
        <p:sp>
          <p:nvSpPr>
            <p:cNvPr id="121" name="Oval 120">
              <a:extLst>
                <a:ext uri="{FF2B5EF4-FFF2-40B4-BE49-F238E27FC236}">
                  <a16:creationId xmlns:a16="http://schemas.microsoft.com/office/drawing/2014/main" id="{1C64A9E7-0830-4693-95DB-85B3C94362BD}"/>
                </a:ext>
              </a:extLst>
            </p:cNvPr>
            <p:cNvSpPr/>
            <p:nvPr/>
          </p:nvSpPr>
          <p:spPr bwMode="auto">
            <a:xfrm>
              <a:off x="3976657" y="3730731"/>
              <a:ext cx="577566" cy="577566"/>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22" name="Group 121">
              <a:extLst>
                <a:ext uri="{FF2B5EF4-FFF2-40B4-BE49-F238E27FC236}">
                  <a16:creationId xmlns:a16="http://schemas.microsoft.com/office/drawing/2014/main" id="{6CFB35C5-2F39-43AF-85D0-88D3762CAAE1}"/>
                </a:ext>
              </a:extLst>
            </p:cNvPr>
            <p:cNvGrpSpPr/>
            <p:nvPr/>
          </p:nvGrpSpPr>
          <p:grpSpPr>
            <a:xfrm>
              <a:off x="4078448" y="3863098"/>
              <a:ext cx="335925" cy="348169"/>
              <a:chOff x="268288" y="5218113"/>
              <a:chExt cx="393700" cy="392112"/>
            </a:xfrm>
          </p:grpSpPr>
          <p:sp>
            <p:nvSpPr>
              <p:cNvPr id="123" name="AutoShape 39">
                <a:extLst>
                  <a:ext uri="{FF2B5EF4-FFF2-40B4-BE49-F238E27FC236}">
                    <a16:creationId xmlns:a16="http://schemas.microsoft.com/office/drawing/2014/main" id="{1ECC9693-BC72-4F54-860A-25010237D4A2}"/>
                  </a:ext>
                </a:extLst>
              </p:cNvPr>
              <p:cNvSpPr>
                <a:spLocks noChangeAspect="1" noChangeArrowheads="1" noTextEdit="1"/>
              </p:cNvSpPr>
              <p:nvPr/>
            </p:nvSpPr>
            <p:spPr bwMode="auto">
              <a:xfrm>
                <a:off x="268288" y="5221288"/>
                <a:ext cx="381000"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4" name="Freeform 41">
                <a:extLst>
                  <a:ext uri="{FF2B5EF4-FFF2-40B4-BE49-F238E27FC236}">
                    <a16:creationId xmlns:a16="http://schemas.microsoft.com/office/drawing/2014/main" id="{75893A83-05E6-431E-9FFD-9762166252D2}"/>
                  </a:ext>
                </a:extLst>
              </p:cNvPr>
              <p:cNvSpPr>
                <a:spLocks/>
              </p:cNvSpPr>
              <p:nvPr/>
            </p:nvSpPr>
            <p:spPr bwMode="auto">
              <a:xfrm>
                <a:off x="419101" y="5232400"/>
                <a:ext cx="227013" cy="227012"/>
              </a:xfrm>
              <a:custGeom>
                <a:avLst/>
                <a:gdLst>
                  <a:gd name="T0" fmla="*/ 246 w 246"/>
                  <a:gd name="T1" fmla="*/ 123 h 246"/>
                  <a:gd name="T2" fmla="*/ 246 w 246"/>
                  <a:gd name="T3" fmla="*/ 123 h 246"/>
                  <a:gd name="T4" fmla="*/ 243 w 246"/>
                  <a:gd name="T5" fmla="*/ 132 h 246"/>
                  <a:gd name="T6" fmla="*/ 234 w 246"/>
                  <a:gd name="T7" fmla="*/ 136 h 246"/>
                  <a:gd name="T8" fmla="*/ 220 w 246"/>
                  <a:gd name="T9" fmla="*/ 139 h 246"/>
                  <a:gd name="T10" fmla="*/ 205 w 246"/>
                  <a:gd name="T11" fmla="*/ 142 h 246"/>
                  <a:gd name="T12" fmla="*/ 180 w 246"/>
                  <a:gd name="T13" fmla="*/ 152 h 246"/>
                  <a:gd name="T14" fmla="*/ 162 w 246"/>
                  <a:gd name="T15" fmla="*/ 166 h 246"/>
                  <a:gd name="T16" fmla="*/ 149 w 246"/>
                  <a:gd name="T17" fmla="*/ 185 h 246"/>
                  <a:gd name="T18" fmla="*/ 141 w 246"/>
                  <a:gd name="T19" fmla="*/ 210 h 246"/>
                  <a:gd name="T20" fmla="*/ 139 w 246"/>
                  <a:gd name="T21" fmla="*/ 222 h 246"/>
                  <a:gd name="T22" fmla="*/ 137 w 246"/>
                  <a:gd name="T23" fmla="*/ 234 h 246"/>
                  <a:gd name="T24" fmla="*/ 132 w 246"/>
                  <a:gd name="T25" fmla="*/ 242 h 246"/>
                  <a:gd name="T26" fmla="*/ 123 w 246"/>
                  <a:gd name="T27" fmla="*/ 246 h 246"/>
                  <a:gd name="T28" fmla="*/ 114 w 246"/>
                  <a:gd name="T29" fmla="*/ 242 h 246"/>
                  <a:gd name="T30" fmla="*/ 110 w 246"/>
                  <a:gd name="T31" fmla="*/ 234 h 246"/>
                  <a:gd name="T32" fmla="*/ 107 w 246"/>
                  <a:gd name="T33" fmla="*/ 219 h 246"/>
                  <a:gd name="T34" fmla="*/ 104 w 246"/>
                  <a:gd name="T35" fmla="*/ 205 h 246"/>
                  <a:gd name="T36" fmla="*/ 94 w 246"/>
                  <a:gd name="T37" fmla="*/ 180 h 246"/>
                  <a:gd name="T38" fmla="*/ 80 w 246"/>
                  <a:gd name="T39" fmla="*/ 162 h 246"/>
                  <a:gd name="T40" fmla="*/ 61 w 246"/>
                  <a:gd name="T41" fmla="*/ 149 h 246"/>
                  <a:gd name="T42" fmla="*/ 36 w 246"/>
                  <a:gd name="T43" fmla="*/ 140 h 246"/>
                  <a:gd name="T44" fmla="*/ 24 w 246"/>
                  <a:gd name="T45" fmla="*/ 138 h 246"/>
                  <a:gd name="T46" fmla="*/ 12 w 246"/>
                  <a:gd name="T47" fmla="*/ 136 h 246"/>
                  <a:gd name="T48" fmla="*/ 4 w 246"/>
                  <a:gd name="T49" fmla="*/ 132 h 246"/>
                  <a:gd name="T50" fmla="*/ 0 w 246"/>
                  <a:gd name="T51" fmla="*/ 123 h 246"/>
                  <a:gd name="T52" fmla="*/ 4 w 246"/>
                  <a:gd name="T53" fmla="*/ 114 h 246"/>
                  <a:gd name="T54" fmla="*/ 12 w 246"/>
                  <a:gd name="T55" fmla="*/ 109 h 246"/>
                  <a:gd name="T56" fmla="*/ 27 w 246"/>
                  <a:gd name="T57" fmla="*/ 107 h 246"/>
                  <a:gd name="T58" fmla="*/ 41 w 246"/>
                  <a:gd name="T59" fmla="*/ 104 h 246"/>
                  <a:gd name="T60" fmla="*/ 66 w 246"/>
                  <a:gd name="T61" fmla="*/ 94 h 246"/>
                  <a:gd name="T62" fmla="*/ 84 w 246"/>
                  <a:gd name="T63" fmla="*/ 80 h 246"/>
                  <a:gd name="T64" fmla="*/ 97 w 246"/>
                  <a:gd name="T65" fmla="*/ 61 h 246"/>
                  <a:gd name="T66" fmla="*/ 106 w 246"/>
                  <a:gd name="T67" fmla="*/ 35 h 246"/>
                  <a:gd name="T68" fmla="*/ 108 w 246"/>
                  <a:gd name="T69" fmla="*/ 23 h 246"/>
                  <a:gd name="T70" fmla="*/ 110 w 246"/>
                  <a:gd name="T71" fmla="*/ 12 h 246"/>
                  <a:gd name="T72" fmla="*/ 114 w 246"/>
                  <a:gd name="T73" fmla="*/ 3 h 246"/>
                  <a:gd name="T74" fmla="*/ 123 w 246"/>
                  <a:gd name="T75" fmla="*/ 0 h 246"/>
                  <a:gd name="T76" fmla="*/ 132 w 246"/>
                  <a:gd name="T77" fmla="*/ 3 h 246"/>
                  <a:gd name="T78" fmla="*/ 137 w 246"/>
                  <a:gd name="T79" fmla="*/ 12 h 246"/>
                  <a:gd name="T80" fmla="*/ 139 w 246"/>
                  <a:gd name="T81" fmla="*/ 23 h 246"/>
                  <a:gd name="T82" fmla="*/ 141 w 246"/>
                  <a:gd name="T83" fmla="*/ 35 h 246"/>
                  <a:gd name="T84" fmla="*/ 149 w 246"/>
                  <a:gd name="T85" fmla="*/ 61 h 246"/>
                  <a:gd name="T86" fmla="*/ 162 w 246"/>
                  <a:gd name="T87" fmla="*/ 80 h 246"/>
                  <a:gd name="T88" fmla="*/ 180 w 246"/>
                  <a:gd name="T89" fmla="*/ 94 h 246"/>
                  <a:gd name="T90" fmla="*/ 205 w 246"/>
                  <a:gd name="T91" fmla="*/ 104 h 246"/>
                  <a:gd name="T92" fmla="*/ 220 w 246"/>
                  <a:gd name="T93" fmla="*/ 107 h 246"/>
                  <a:gd name="T94" fmla="*/ 234 w 246"/>
                  <a:gd name="T95" fmla="*/ 109 h 246"/>
                  <a:gd name="T96" fmla="*/ 243 w 246"/>
                  <a:gd name="T97" fmla="*/ 114 h 246"/>
                  <a:gd name="T98" fmla="*/ 246 w 246"/>
                  <a:gd name="T99" fmla="*/ 123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6" h="246">
                    <a:moveTo>
                      <a:pt x="246" y="123"/>
                    </a:moveTo>
                    <a:lnTo>
                      <a:pt x="246" y="123"/>
                    </a:lnTo>
                    <a:cubicBezTo>
                      <a:pt x="246" y="126"/>
                      <a:pt x="245" y="129"/>
                      <a:pt x="243" y="132"/>
                    </a:cubicBezTo>
                    <a:cubicBezTo>
                      <a:pt x="241" y="134"/>
                      <a:pt x="238" y="136"/>
                      <a:pt x="234" y="136"/>
                    </a:cubicBezTo>
                    <a:cubicBezTo>
                      <a:pt x="230" y="137"/>
                      <a:pt x="225" y="138"/>
                      <a:pt x="220" y="139"/>
                    </a:cubicBezTo>
                    <a:cubicBezTo>
                      <a:pt x="215" y="140"/>
                      <a:pt x="210" y="141"/>
                      <a:pt x="205" y="142"/>
                    </a:cubicBezTo>
                    <a:cubicBezTo>
                      <a:pt x="196" y="145"/>
                      <a:pt x="187" y="148"/>
                      <a:pt x="180" y="152"/>
                    </a:cubicBezTo>
                    <a:cubicBezTo>
                      <a:pt x="173" y="155"/>
                      <a:pt x="167" y="160"/>
                      <a:pt x="162" y="166"/>
                    </a:cubicBezTo>
                    <a:cubicBezTo>
                      <a:pt x="157" y="171"/>
                      <a:pt x="153" y="177"/>
                      <a:pt x="149" y="185"/>
                    </a:cubicBezTo>
                    <a:cubicBezTo>
                      <a:pt x="146" y="192"/>
                      <a:pt x="143" y="201"/>
                      <a:pt x="141" y="210"/>
                    </a:cubicBezTo>
                    <a:cubicBezTo>
                      <a:pt x="140" y="214"/>
                      <a:pt x="139" y="218"/>
                      <a:pt x="139" y="222"/>
                    </a:cubicBezTo>
                    <a:cubicBezTo>
                      <a:pt x="138" y="226"/>
                      <a:pt x="138" y="230"/>
                      <a:pt x="137" y="234"/>
                    </a:cubicBezTo>
                    <a:cubicBezTo>
                      <a:pt x="136" y="237"/>
                      <a:pt x="134" y="240"/>
                      <a:pt x="132" y="242"/>
                    </a:cubicBezTo>
                    <a:cubicBezTo>
                      <a:pt x="130" y="245"/>
                      <a:pt x="127" y="246"/>
                      <a:pt x="123" y="246"/>
                    </a:cubicBezTo>
                    <a:cubicBezTo>
                      <a:pt x="120" y="246"/>
                      <a:pt x="117" y="245"/>
                      <a:pt x="114" y="242"/>
                    </a:cubicBezTo>
                    <a:cubicBezTo>
                      <a:pt x="112" y="240"/>
                      <a:pt x="110" y="237"/>
                      <a:pt x="110" y="234"/>
                    </a:cubicBezTo>
                    <a:cubicBezTo>
                      <a:pt x="109" y="229"/>
                      <a:pt x="108" y="224"/>
                      <a:pt x="107" y="219"/>
                    </a:cubicBezTo>
                    <a:cubicBezTo>
                      <a:pt x="106" y="215"/>
                      <a:pt x="105" y="210"/>
                      <a:pt x="104" y="205"/>
                    </a:cubicBezTo>
                    <a:cubicBezTo>
                      <a:pt x="101" y="195"/>
                      <a:pt x="98" y="187"/>
                      <a:pt x="94" y="180"/>
                    </a:cubicBezTo>
                    <a:cubicBezTo>
                      <a:pt x="91" y="173"/>
                      <a:pt x="86" y="167"/>
                      <a:pt x="80" y="162"/>
                    </a:cubicBezTo>
                    <a:cubicBezTo>
                      <a:pt x="75" y="157"/>
                      <a:pt x="69" y="152"/>
                      <a:pt x="61" y="149"/>
                    </a:cubicBezTo>
                    <a:cubicBezTo>
                      <a:pt x="54" y="146"/>
                      <a:pt x="45" y="143"/>
                      <a:pt x="36" y="140"/>
                    </a:cubicBezTo>
                    <a:cubicBezTo>
                      <a:pt x="32" y="140"/>
                      <a:pt x="28" y="139"/>
                      <a:pt x="24" y="138"/>
                    </a:cubicBezTo>
                    <a:cubicBezTo>
                      <a:pt x="20" y="138"/>
                      <a:pt x="16" y="137"/>
                      <a:pt x="12" y="136"/>
                    </a:cubicBezTo>
                    <a:cubicBezTo>
                      <a:pt x="9" y="136"/>
                      <a:pt x="6" y="134"/>
                      <a:pt x="4" y="132"/>
                    </a:cubicBezTo>
                    <a:cubicBezTo>
                      <a:pt x="1" y="129"/>
                      <a:pt x="0" y="126"/>
                      <a:pt x="0" y="123"/>
                    </a:cubicBezTo>
                    <a:cubicBezTo>
                      <a:pt x="0" y="119"/>
                      <a:pt x="1" y="116"/>
                      <a:pt x="4" y="114"/>
                    </a:cubicBezTo>
                    <a:cubicBezTo>
                      <a:pt x="6" y="112"/>
                      <a:pt x="9" y="110"/>
                      <a:pt x="12" y="109"/>
                    </a:cubicBezTo>
                    <a:cubicBezTo>
                      <a:pt x="17" y="108"/>
                      <a:pt x="22" y="107"/>
                      <a:pt x="27" y="107"/>
                    </a:cubicBezTo>
                    <a:cubicBezTo>
                      <a:pt x="31" y="106"/>
                      <a:pt x="36" y="105"/>
                      <a:pt x="41" y="104"/>
                    </a:cubicBezTo>
                    <a:cubicBezTo>
                      <a:pt x="51" y="101"/>
                      <a:pt x="59" y="98"/>
                      <a:pt x="66" y="94"/>
                    </a:cubicBezTo>
                    <a:cubicBezTo>
                      <a:pt x="73" y="90"/>
                      <a:pt x="79" y="85"/>
                      <a:pt x="84" y="80"/>
                    </a:cubicBezTo>
                    <a:cubicBezTo>
                      <a:pt x="89" y="75"/>
                      <a:pt x="94" y="68"/>
                      <a:pt x="97" y="61"/>
                    </a:cubicBezTo>
                    <a:cubicBezTo>
                      <a:pt x="100" y="53"/>
                      <a:pt x="103" y="45"/>
                      <a:pt x="106" y="35"/>
                    </a:cubicBezTo>
                    <a:cubicBezTo>
                      <a:pt x="106" y="31"/>
                      <a:pt x="107" y="27"/>
                      <a:pt x="108" y="23"/>
                    </a:cubicBezTo>
                    <a:cubicBezTo>
                      <a:pt x="108" y="20"/>
                      <a:pt x="109" y="16"/>
                      <a:pt x="110" y="12"/>
                    </a:cubicBezTo>
                    <a:cubicBezTo>
                      <a:pt x="110" y="8"/>
                      <a:pt x="112" y="5"/>
                      <a:pt x="114" y="3"/>
                    </a:cubicBezTo>
                    <a:cubicBezTo>
                      <a:pt x="117" y="1"/>
                      <a:pt x="120" y="0"/>
                      <a:pt x="123" y="0"/>
                    </a:cubicBezTo>
                    <a:cubicBezTo>
                      <a:pt x="127" y="0"/>
                      <a:pt x="130" y="1"/>
                      <a:pt x="132" y="3"/>
                    </a:cubicBezTo>
                    <a:cubicBezTo>
                      <a:pt x="134" y="5"/>
                      <a:pt x="136" y="8"/>
                      <a:pt x="137" y="12"/>
                    </a:cubicBezTo>
                    <a:cubicBezTo>
                      <a:pt x="138" y="16"/>
                      <a:pt x="138" y="20"/>
                      <a:pt x="139" y="23"/>
                    </a:cubicBezTo>
                    <a:cubicBezTo>
                      <a:pt x="139" y="27"/>
                      <a:pt x="140" y="31"/>
                      <a:pt x="141" y="35"/>
                    </a:cubicBezTo>
                    <a:cubicBezTo>
                      <a:pt x="143" y="45"/>
                      <a:pt x="146" y="53"/>
                      <a:pt x="149" y="61"/>
                    </a:cubicBezTo>
                    <a:cubicBezTo>
                      <a:pt x="153" y="68"/>
                      <a:pt x="157" y="75"/>
                      <a:pt x="162" y="80"/>
                    </a:cubicBezTo>
                    <a:cubicBezTo>
                      <a:pt x="167" y="85"/>
                      <a:pt x="173" y="90"/>
                      <a:pt x="180" y="94"/>
                    </a:cubicBezTo>
                    <a:cubicBezTo>
                      <a:pt x="187" y="98"/>
                      <a:pt x="196" y="101"/>
                      <a:pt x="205" y="104"/>
                    </a:cubicBezTo>
                    <a:cubicBezTo>
                      <a:pt x="210" y="105"/>
                      <a:pt x="215" y="106"/>
                      <a:pt x="220" y="107"/>
                    </a:cubicBezTo>
                    <a:cubicBezTo>
                      <a:pt x="225" y="107"/>
                      <a:pt x="230" y="108"/>
                      <a:pt x="234" y="109"/>
                    </a:cubicBezTo>
                    <a:cubicBezTo>
                      <a:pt x="238" y="110"/>
                      <a:pt x="241" y="112"/>
                      <a:pt x="243" y="114"/>
                    </a:cubicBezTo>
                    <a:cubicBezTo>
                      <a:pt x="245" y="116"/>
                      <a:pt x="246" y="119"/>
                      <a:pt x="246" y="123"/>
                    </a:cubicBezTo>
                    <a:close/>
                  </a:path>
                </a:pathLst>
              </a:custGeom>
              <a:solidFill>
                <a:schemeClr val="accent1"/>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5" name="Freeform 42">
                <a:extLst>
                  <a:ext uri="{FF2B5EF4-FFF2-40B4-BE49-F238E27FC236}">
                    <a16:creationId xmlns:a16="http://schemas.microsoft.com/office/drawing/2014/main" id="{E2B5E9D1-F758-4F25-BA8E-50C2CB6E1D7A}"/>
                  </a:ext>
                </a:extLst>
              </p:cNvPr>
              <p:cNvSpPr>
                <a:spLocks/>
              </p:cNvSpPr>
              <p:nvPr/>
            </p:nvSpPr>
            <p:spPr bwMode="auto">
              <a:xfrm>
                <a:off x="268288" y="5395913"/>
                <a:ext cx="214313" cy="214312"/>
              </a:xfrm>
              <a:custGeom>
                <a:avLst/>
                <a:gdLst>
                  <a:gd name="T0" fmla="*/ 0 w 232"/>
                  <a:gd name="T1" fmla="*/ 219 h 233"/>
                  <a:gd name="T2" fmla="*/ 0 w 232"/>
                  <a:gd name="T3" fmla="*/ 219 h 233"/>
                  <a:gd name="T4" fmla="*/ 4 w 232"/>
                  <a:gd name="T5" fmla="*/ 209 h 233"/>
                  <a:gd name="T6" fmla="*/ 208 w 232"/>
                  <a:gd name="T7" fmla="*/ 4 h 233"/>
                  <a:gd name="T8" fmla="*/ 218 w 232"/>
                  <a:gd name="T9" fmla="*/ 0 h 233"/>
                  <a:gd name="T10" fmla="*/ 228 w 232"/>
                  <a:gd name="T11" fmla="*/ 4 h 233"/>
                  <a:gd name="T12" fmla="*/ 232 w 232"/>
                  <a:gd name="T13" fmla="*/ 14 h 233"/>
                  <a:gd name="T14" fmla="*/ 228 w 232"/>
                  <a:gd name="T15" fmla="*/ 24 h 233"/>
                  <a:gd name="T16" fmla="*/ 23 w 232"/>
                  <a:gd name="T17" fmla="*/ 228 h 233"/>
                  <a:gd name="T18" fmla="*/ 13 w 232"/>
                  <a:gd name="T19" fmla="*/ 233 h 233"/>
                  <a:gd name="T20" fmla="*/ 4 w 232"/>
                  <a:gd name="T21" fmla="*/ 228 h 233"/>
                  <a:gd name="T22" fmla="*/ 0 w 232"/>
                  <a:gd name="T23" fmla="*/ 219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2" h="233">
                    <a:moveTo>
                      <a:pt x="0" y="219"/>
                    </a:moveTo>
                    <a:lnTo>
                      <a:pt x="0" y="219"/>
                    </a:lnTo>
                    <a:cubicBezTo>
                      <a:pt x="0" y="215"/>
                      <a:pt x="1" y="212"/>
                      <a:pt x="4" y="209"/>
                    </a:cubicBezTo>
                    <a:lnTo>
                      <a:pt x="208" y="4"/>
                    </a:lnTo>
                    <a:cubicBezTo>
                      <a:pt x="211" y="2"/>
                      <a:pt x="214" y="0"/>
                      <a:pt x="218" y="0"/>
                    </a:cubicBezTo>
                    <a:cubicBezTo>
                      <a:pt x="222" y="0"/>
                      <a:pt x="225" y="2"/>
                      <a:pt x="228" y="4"/>
                    </a:cubicBezTo>
                    <a:cubicBezTo>
                      <a:pt x="230" y="7"/>
                      <a:pt x="232" y="10"/>
                      <a:pt x="232" y="14"/>
                    </a:cubicBezTo>
                    <a:cubicBezTo>
                      <a:pt x="232" y="18"/>
                      <a:pt x="230" y="21"/>
                      <a:pt x="228" y="24"/>
                    </a:cubicBezTo>
                    <a:lnTo>
                      <a:pt x="23" y="228"/>
                    </a:lnTo>
                    <a:cubicBezTo>
                      <a:pt x="20" y="231"/>
                      <a:pt x="17" y="233"/>
                      <a:pt x="13" y="233"/>
                    </a:cubicBezTo>
                    <a:cubicBezTo>
                      <a:pt x="9" y="233"/>
                      <a:pt x="6" y="231"/>
                      <a:pt x="4" y="228"/>
                    </a:cubicBezTo>
                    <a:cubicBezTo>
                      <a:pt x="1" y="226"/>
                      <a:pt x="0" y="223"/>
                      <a:pt x="0" y="219"/>
                    </a:cubicBezTo>
                    <a:close/>
                  </a:path>
                </a:pathLst>
              </a:custGeom>
              <a:solidFill>
                <a:schemeClr val="accent1"/>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6" name="Freeform 43">
                <a:extLst>
                  <a:ext uri="{FF2B5EF4-FFF2-40B4-BE49-F238E27FC236}">
                    <a16:creationId xmlns:a16="http://schemas.microsoft.com/office/drawing/2014/main" id="{2F23B2D8-038C-481C-9D05-325B0F4A0A8A}"/>
                  </a:ext>
                </a:extLst>
              </p:cNvPr>
              <p:cNvSpPr>
                <a:spLocks/>
              </p:cNvSpPr>
              <p:nvPr/>
            </p:nvSpPr>
            <p:spPr bwMode="auto">
              <a:xfrm>
                <a:off x="508001" y="5318125"/>
                <a:ext cx="49213" cy="49212"/>
              </a:xfrm>
              <a:custGeom>
                <a:avLst/>
                <a:gdLst>
                  <a:gd name="T0" fmla="*/ 27 w 53"/>
                  <a:gd name="T1" fmla="*/ 53 h 53"/>
                  <a:gd name="T2" fmla="*/ 27 w 53"/>
                  <a:gd name="T3" fmla="*/ 53 h 53"/>
                  <a:gd name="T4" fmla="*/ 45 w 53"/>
                  <a:gd name="T5" fmla="*/ 45 h 53"/>
                  <a:gd name="T6" fmla="*/ 53 w 53"/>
                  <a:gd name="T7" fmla="*/ 26 h 53"/>
                  <a:gd name="T8" fmla="*/ 45 w 53"/>
                  <a:gd name="T9" fmla="*/ 7 h 53"/>
                  <a:gd name="T10" fmla="*/ 27 w 53"/>
                  <a:gd name="T11" fmla="*/ 0 h 53"/>
                  <a:gd name="T12" fmla="*/ 8 w 53"/>
                  <a:gd name="T13" fmla="*/ 7 h 53"/>
                  <a:gd name="T14" fmla="*/ 0 w 53"/>
                  <a:gd name="T15" fmla="*/ 26 h 53"/>
                  <a:gd name="T16" fmla="*/ 8 w 53"/>
                  <a:gd name="T17" fmla="*/ 45 h 53"/>
                  <a:gd name="T18" fmla="*/ 27 w 53"/>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7" y="53"/>
                    </a:moveTo>
                    <a:lnTo>
                      <a:pt x="27" y="53"/>
                    </a:lnTo>
                    <a:cubicBezTo>
                      <a:pt x="34" y="53"/>
                      <a:pt x="40" y="50"/>
                      <a:pt x="45" y="45"/>
                    </a:cubicBezTo>
                    <a:cubicBezTo>
                      <a:pt x="51" y="40"/>
                      <a:pt x="53" y="33"/>
                      <a:pt x="53" y="26"/>
                    </a:cubicBezTo>
                    <a:cubicBezTo>
                      <a:pt x="53" y="19"/>
                      <a:pt x="51" y="13"/>
                      <a:pt x="45" y="7"/>
                    </a:cubicBezTo>
                    <a:cubicBezTo>
                      <a:pt x="40" y="2"/>
                      <a:pt x="34" y="0"/>
                      <a:pt x="27" y="0"/>
                    </a:cubicBezTo>
                    <a:cubicBezTo>
                      <a:pt x="19" y="0"/>
                      <a:pt x="13" y="2"/>
                      <a:pt x="8" y="7"/>
                    </a:cubicBezTo>
                    <a:cubicBezTo>
                      <a:pt x="3" y="13"/>
                      <a:pt x="0" y="19"/>
                      <a:pt x="0" y="26"/>
                    </a:cubicBezTo>
                    <a:cubicBezTo>
                      <a:pt x="0" y="33"/>
                      <a:pt x="3" y="40"/>
                      <a:pt x="8" y="45"/>
                    </a:cubicBezTo>
                    <a:cubicBezTo>
                      <a:pt x="13" y="50"/>
                      <a:pt x="19" y="53"/>
                      <a:pt x="27" y="53"/>
                    </a:cubicBezTo>
                    <a:close/>
                  </a:path>
                </a:pathLst>
              </a:custGeom>
              <a:solidFill>
                <a:srgbClr val="FFFFFF"/>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7" name="Freeform 44">
                <a:extLst>
                  <a:ext uri="{FF2B5EF4-FFF2-40B4-BE49-F238E27FC236}">
                    <a16:creationId xmlns:a16="http://schemas.microsoft.com/office/drawing/2014/main" id="{5900F9CD-052B-450B-8016-309502B6F8ED}"/>
                  </a:ext>
                </a:extLst>
              </p:cNvPr>
              <p:cNvSpPr>
                <a:spLocks/>
              </p:cNvSpPr>
              <p:nvPr/>
            </p:nvSpPr>
            <p:spPr bwMode="auto">
              <a:xfrm>
                <a:off x="403226" y="5218113"/>
                <a:ext cx="57150" cy="53975"/>
              </a:xfrm>
              <a:custGeom>
                <a:avLst/>
                <a:gdLst>
                  <a:gd name="T0" fmla="*/ 31 w 62"/>
                  <a:gd name="T1" fmla="*/ 60 h 60"/>
                  <a:gd name="T2" fmla="*/ 31 w 62"/>
                  <a:gd name="T3" fmla="*/ 60 h 60"/>
                  <a:gd name="T4" fmla="*/ 28 w 62"/>
                  <a:gd name="T5" fmla="*/ 57 h 60"/>
                  <a:gd name="T6" fmla="*/ 25 w 62"/>
                  <a:gd name="T7" fmla="*/ 46 h 60"/>
                  <a:gd name="T8" fmla="*/ 21 w 62"/>
                  <a:gd name="T9" fmla="*/ 40 h 60"/>
                  <a:gd name="T10" fmla="*/ 14 w 62"/>
                  <a:gd name="T11" fmla="*/ 36 h 60"/>
                  <a:gd name="T12" fmla="*/ 3 w 62"/>
                  <a:gd name="T13" fmla="*/ 33 h 60"/>
                  <a:gd name="T14" fmla="*/ 0 w 62"/>
                  <a:gd name="T15" fmla="*/ 30 h 60"/>
                  <a:gd name="T16" fmla="*/ 3 w 62"/>
                  <a:gd name="T17" fmla="*/ 26 h 60"/>
                  <a:gd name="T18" fmla="*/ 14 w 62"/>
                  <a:gd name="T19" fmla="*/ 23 h 60"/>
                  <a:gd name="T20" fmla="*/ 21 w 62"/>
                  <a:gd name="T21" fmla="*/ 19 h 60"/>
                  <a:gd name="T22" fmla="*/ 25 w 62"/>
                  <a:gd name="T23" fmla="*/ 13 h 60"/>
                  <a:gd name="T24" fmla="*/ 28 w 62"/>
                  <a:gd name="T25" fmla="*/ 3 h 60"/>
                  <a:gd name="T26" fmla="*/ 31 w 62"/>
                  <a:gd name="T27" fmla="*/ 0 h 60"/>
                  <a:gd name="T28" fmla="*/ 34 w 62"/>
                  <a:gd name="T29" fmla="*/ 3 h 60"/>
                  <a:gd name="T30" fmla="*/ 37 w 62"/>
                  <a:gd name="T31" fmla="*/ 13 h 60"/>
                  <a:gd name="T32" fmla="*/ 41 w 62"/>
                  <a:gd name="T33" fmla="*/ 19 h 60"/>
                  <a:gd name="T34" fmla="*/ 48 w 62"/>
                  <a:gd name="T35" fmla="*/ 23 h 60"/>
                  <a:gd name="T36" fmla="*/ 59 w 62"/>
                  <a:gd name="T37" fmla="*/ 26 h 60"/>
                  <a:gd name="T38" fmla="*/ 62 w 62"/>
                  <a:gd name="T39" fmla="*/ 30 h 60"/>
                  <a:gd name="T40" fmla="*/ 59 w 62"/>
                  <a:gd name="T41" fmla="*/ 33 h 60"/>
                  <a:gd name="T42" fmla="*/ 48 w 62"/>
                  <a:gd name="T43" fmla="*/ 36 h 60"/>
                  <a:gd name="T44" fmla="*/ 41 w 62"/>
                  <a:gd name="T45" fmla="*/ 40 h 60"/>
                  <a:gd name="T46" fmla="*/ 37 w 62"/>
                  <a:gd name="T47" fmla="*/ 46 h 60"/>
                  <a:gd name="T48" fmla="*/ 34 w 62"/>
                  <a:gd name="T49" fmla="*/ 57 h 60"/>
                  <a:gd name="T50" fmla="*/ 31 w 62"/>
                  <a:gd name="T5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0">
                    <a:moveTo>
                      <a:pt x="31" y="60"/>
                    </a:moveTo>
                    <a:lnTo>
                      <a:pt x="31" y="60"/>
                    </a:lnTo>
                    <a:cubicBezTo>
                      <a:pt x="29" y="60"/>
                      <a:pt x="28" y="59"/>
                      <a:pt x="28" y="57"/>
                    </a:cubicBezTo>
                    <a:cubicBezTo>
                      <a:pt x="27" y="53"/>
                      <a:pt x="26" y="49"/>
                      <a:pt x="25" y="46"/>
                    </a:cubicBezTo>
                    <a:cubicBezTo>
                      <a:pt x="24" y="44"/>
                      <a:pt x="22" y="41"/>
                      <a:pt x="21" y="40"/>
                    </a:cubicBezTo>
                    <a:cubicBezTo>
                      <a:pt x="19" y="38"/>
                      <a:pt x="17" y="37"/>
                      <a:pt x="14" y="36"/>
                    </a:cubicBezTo>
                    <a:cubicBezTo>
                      <a:pt x="11" y="35"/>
                      <a:pt x="8" y="34"/>
                      <a:pt x="3" y="33"/>
                    </a:cubicBezTo>
                    <a:cubicBezTo>
                      <a:pt x="1" y="33"/>
                      <a:pt x="0" y="31"/>
                      <a:pt x="0" y="30"/>
                    </a:cubicBezTo>
                    <a:cubicBezTo>
                      <a:pt x="0" y="28"/>
                      <a:pt x="1" y="27"/>
                      <a:pt x="3" y="26"/>
                    </a:cubicBezTo>
                    <a:cubicBezTo>
                      <a:pt x="8" y="25"/>
                      <a:pt x="11" y="24"/>
                      <a:pt x="14" y="23"/>
                    </a:cubicBezTo>
                    <a:cubicBezTo>
                      <a:pt x="17" y="22"/>
                      <a:pt x="19" y="21"/>
                      <a:pt x="21" y="19"/>
                    </a:cubicBezTo>
                    <a:cubicBezTo>
                      <a:pt x="22" y="18"/>
                      <a:pt x="24" y="16"/>
                      <a:pt x="25" y="13"/>
                    </a:cubicBezTo>
                    <a:cubicBezTo>
                      <a:pt x="26" y="10"/>
                      <a:pt x="27" y="6"/>
                      <a:pt x="28" y="3"/>
                    </a:cubicBezTo>
                    <a:cubicBezTo>
                      <a:pt x="28" y="1"/>
                      <a:pt x="29" y="0"/>
                      <a:pt x="31" y="0"/>
                    </a:cubicBezTo>
                    <a:cubicBezTo>
                      <a:pt x="33" y="0"/>
                      <a:pt x="34" y="1"/>
                      <a:pt x="34" y="3"/>
                    </a:cubicBezTo>
                    <a:cubicBezTo>
                      <a:pt x="35" y="6"/>
                      <a:pt x="36" y="10"/>
                      <a:pt x="37" y="13"/>
                    </a:cubicBezTo>
                    <a:cubicBezTo>
                      <a:pt x="38" y="16"/>
                      <a:pt x="39" y="18"/>
                      <a:pt x="41" y="19"/>
                    </a:cubicBezTo>
                    <a:cubicBezTo>
                      <a:pt x="43" y="21"/>
                      <a:pt x="45" y="22"/>
                      <a:pt x="48" y="23"/>
                    </a:cubicBezTo>
                    <a:cubicBezTo>
                      <a:pt x="51" y="24"/>
                      <a:pt x="54" y="25"/>
                      <a:pt x="59" y="26"/>
                    </a:cubicBezTo>
                    <a:cubicBezTo>
                      <a:pt x="61" y="27"/>
                      <a:pt x="62" y="28"/>
                      <a:pt x="62" y="30"/>
                    </a:cubicBezTo>
                    <a:cubicBezTo>
                      <a:pt x="62" y="31"/>
                      <a:pt x="61" y="33"/>
                      <a:pt x="59" y="33"/>
                    </a:cubicBezTo>
                    <a:cubicBezTo>
                      <a:pt x="54" y="34"/>
                      <a:pt x="51" y="35"/>
                      <a:pt x="48" y="36"/>
                    </a:cubicBezTo>
                    <a:cubicBezTo>
                      <a:pt x="45" y="37"/>
                      <a:pt x="43" y="38"/>
                      <a:pt x="41" y="40"/>
                    </a:cubicBezTo>
                    <a:cubicBezTo>
                      <a:pt x="39" y="41"/>
                      <a:pt x="38" y="44"/>
                      <a:pt x="37" y="46"/>
                    </a:cubicBezTo>
                    <a:cubicBezTo>
                      <a:pt x="36" y="49"/>
                      <a:pt x="35" y="53"/>
                      <a:pt x="34" y="57"/>
                    </a:cubicBezTo>
                    <a:cubicBezTo>
                      <a:pt x="34" y="59"/>
                      <a:pt x="33" y="60"/>
                      <a:pt x="31" y="60"/>
                    </a:cubicBezTo>
                    <a:close/>
                  </a:path>
                </a:pathLst>
              </a:custGeom>
              <a:solidFill>
                <a:srgbClr val="00B050"/>
              </a:solidFill>
              <a:ln w="0">
                <a:solidFill>
                  <a:srgbClr val="00B05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8" name="Freeform 45">
                <a:extLst>
                  <a:ext uri="{FF2B5EF4-FFF2-40B4-BE49-F238E27FC236}">
                    <a16:creationId xmlns:a16="http://schemas.microsoft.com/office/drawing/2014/main" id="{A28CFBE6-0543-4A3E-8B0F-4EC9630A087C}"/>
                  </a:ext>
                </a:extLst>
              </p:cNvPr>
              <p:cNvSpPr>
                <a:spLocks/>
              </p:cNvSpPr>
              <p:nvPr/>
            </p:nvSpPr>
            <p:spPr bwMode="auto">
              <a:xfrm>
                <a:off x="604838" y="5218113"/>
                <a:ext cx="57150" cy="53975"/>
              </a:xfrm>
              <a:custGeom>
                <a:avLst/>
                <a:gdLst>
                  <a:gd name="T0" fmla="*/ 30 w 61"/>
                  <a:gd name="T1" fmla="*/ 60 h 60"/>
                  <a:gd name="T2" fmla="*/ 30 w 61"/>
                  <a:gd name="T3" fmla="*/ 60 h 60"/>
                  <a:gd name="T4" fmla="*/ 27 w 61"/>
                  <a:gd name="T5" fmla="*/ 57 h 60"/>
                  <a:gd name="T6" fmla="*/ 24 w 61"/>
                  <a:gd name="T7" fmla="*/ 46 h 60"/>
                  <a:gd name="T8" fmla="*/ 20 w 61"/>
                  <a:gd name="T9" fmla="*/ 40 h 60"/>
                  <a:gd name="T10" fmla="*/ 14 w 61"/>
                  <a:gd name="T11" fmla="*/ 36 h 60"/>
                  <a:gd name="T12" fmla="*/ 3 w 61"/>
                  <a:gd name="T13" fmla="*/ 33 h 60"/>
                  <a:gd name="T14" fmla="*/ 0 w 61"/>
                  <a:gd name="T15" fmla="*/ 30 h 60"/>
                  <a:gd name="T16" fmla="*/ 3 w 61"/>
                  <a:gd name="T17" fmla="*/ 26 h 60"/>
                  <a:gd name="T18" fmla="*/ 14 w 61"/>
                  <a:gd name="T19" fmla="*/ 23 h 60"/>
                  <a:gd name="T20" fmla="*/ 20 w 61"/>
                  <a:gd name="T21" fmla="*/ 19 h 60"/>
                  <a:gd name="T22" fmla="*/ 24 w 61"/>
                  <a:gd name="T23" fmla="*/ 13 h 60"/>
                  <a:gd name="T24" fmla="*/ 27 w 61"/>
                  <a:gd name="T25" fmla="*/ 3 h 60"/>
                  <a:gd name="T26" fmla="*/ 30 w 61"/>
                  <a:gd name="T27" fmla="*/ 0 h 60"/>
                  <a:gd name="T28" fmla="*/ 34 w 61"/>
                  <a:gd name="T29" fmla="*/ 3 h 60"/>
                  <a:gd name="T30" fmla="*/ 37 w 61"/>
                  <a:gd name="T31" fmla="*/ 13 h 60"/>
                  <a:gd name="T32" fmla="*/ 41 w 61"/>
                  <a:gd name="T33" fmla="*/ 19 h 60"/>
                  <a:gd name="T34" fmla="*/ 47 w 61"/>
                  <a:gd name="T35" fmla="*/ 23 h 60"/>
                  <a:gd name="T36" fmla="*/ 58 w 61"/>
                  <a:gd name="T37" fmla="*/ 26 h 60"/>
                  <a:gd name="T38" fmla="*/ 61 w 61"/>
                  <a:gd name="T39" fmla="*/ 30 h 60"/>
                  <a:gd name="T40" fmla="*/ 58 w 61"/>
                  <a:gd name="T41" fmla="*/ 33 h 60"/>
                  <a:gd name="T42" fmla="*/ 47 w 61"/>
                  <a:gd name="T43" fmla="*/ 36 h 60"/>
                  <a:gd name="T44" fmla="*/ 41 w 61"/>
                  <a:gd name="T45" fmla="*/ 40 h 60"/>
                  <a:gd name="T46" fmla="*/ 37 w 61"/>
                  <a:gd name="T47" fmla="*/ 46 h 60"/>
                  <a:gd name="T48" fmla="*/ 34 w 61"/>
                  <a:gd name="T49" fmla="*/ 57 h 60"/>
                  <a:gd name="T50" fmla="*/ 30 w 61"/>
                  <a:gd name="T5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60">
                    <a:moveTo>
                      <a:pt x="30" y="60"/>
                    </a:moveTo>
                    <a:lnTo>
                      <a:pt x="30" y="60"/>
                    </a:lnTo>
                    <a:cubicBezTo>
                      <a:pt x="29" y="60"/>
                      <a:pt x="27" y="59"/>
                      <a:pt x="27" y="57"/>
                    </a:cubicBezTo>
                    <a:cubicBezTo>
                      <a:pt x="26" y="53"/>
                      <a:pt x="25" y="49"/>
                      <a:pt x="24" y="46"/>
                    </a:cubicBezTo>
                    <a:cubicBezTo>
                      <a:pt x="23" y="44"/>
                      <a:pt x="22" y="41"/>
                      <a:pt x="20" y="40"/>
                    </a:cubicBezTo>
                    <a:cubicBezTo>
                      <a:pt x="19" y="38"/>
                      <a:pt x="16" y="37"/>
                      <a:pt x="14" y="36"/>
                    </a:cubicBezTo>
                    <a:cubicBezTo>
                      <a:pt x="11" y="35"/>
                      <a:pt x="7" y="34"/>
                      <a:pt x="3" y="33"/>
                    </a:cubicBezTo>
                    <a:cubicBezTo>
                      <a:pt x="1" y="33"/>
                      <a:pt x="0" y="31"/>
                      <a:pt x="0" y="30"/>
                    </a:cubicBezTo>
                    <a:cubicBezTo>
                      <a:pt x="0" y="28"/>
                      <a:pt x="1" y="27"/>
                      <a:pt x="3" y="26"/>
                    </a:cubicBezTo>
                    <a:cubicBezTo>
                      <a:pt x="7" y="25"/>
                      <a:pt x="11" y="24"/>
                      <a:pt x="14" y="23"/>
                    </a:cubicBezTo>
                    <a:cubicBezTo>
                      <a:pt x="16" y="22"/>
                      <a:pt x="19" y="21"/>
                      <a:pt x="20" y="19"/>
                    </a:cubicBezTo>
                    <a:cubicBezTo>
                      <a:pt x="22" y="18"/>
                      <a:pt x="23" y="16"/>
                      <a:pt x="24" y="13"/>
                    </a:cubicBezTo>
                    <a:cubicBezTo>
                      <a:pt x="25" y="10"/>
                      <a:pt x="26" y="6"/>
                      <a:pt x="27" y="3"/>
                    </a:cubicBezTo>
                    <a:cubicBezTo>
                      <a:pt x="27" y="1"/>
                      <a:pt x="29" y="0"/>
                      <a:pt x="30" y="0"/>
                    </a:cubicBezTo>
                    <a:cubicBezTo>
                      <a:pt x="32" y="0"/>
                      <a:pt x="33" y="1"/>
                      <a:pt x="34" y="3"/>
                    </a:cubicBezTo>
                    <a:cubicBezTo>
                      <a:pt x="35" y="6"/>
                      <a:pt x="36" y="10"/>
                      <a:pt x="37" y="13"/>
                    </a:cubicBezTo>
                    <a:cubicBezTo>
                      <a:pt x="38" y="16"/>
                      <a:pt x="39" y="18"/>
                      <a:pt x="41" y="19"/>
                    </a:cubicBezTo>
                    <a:cubicBezTo>
                      <a:pt x="42" y="21"/>
                      <a:pt x="44" y="22"/>
                      <a:pt x="47" y="23"/>
                    </a:cubicBezTo>
                    <a:cubicBezTo>
                      <a:pt x="50" y="24"/>
                      <a:pt x="54" y="25"/>
                      <a:pt x="58" y="26"/>
                    </a:cubicBezTo>
                    <a:cubicBezTo>
                      <a:pt x="60" y="27"/>
                      <a:pt x="61" y="28"/>
                      <a:pt x="61" y="30"/>
                    </a:cubicBezTo>
                    <a:cubicBezTo>
                      <a:pt x="61" y="31"/>
                      <a:pt x="60" y="33"/>
                      <a:pt x="58" y="33"/>
                    </a:cubicBezTo>
                    <a:cubicBezTo>
                      <a:pt x="54" y="34"/>
                      <a:pt x="50" y="35"/>
                      <a:pt x="47" y="36"/>
                    </a:cubicBezTo>
                    <a:cubicBezTo>
                      <a:pt x="44" y="37"/>
                      <a:pt x="42" y="38"/>
                      <a:pt x="41" y="40"/>
                    </a:cubicBezTo>
                    <a:cubicBezTo>
                      <a:pt x="39" y="41"/>
                      <a:pt x="38" y="44"/>
                      <a:pt x="37" y="46"/>
                    </a:cubicBezTo>
                    <a:cubicBezTo>
                      <a:pt x="36" y="49"/>
                      <a:pt x="35" y="53"/>
                      <a:pt x="34" y="57"/>
                    </a:cubicBezTo>
                    <a:cubicBezTo>
                      <a:pt x="33" y="59"/>
                      <a:pt x="32" y="60"/>
                      <a:pt x="30" y="60"/>
                    </a:cubicBezTo>
                    <a:close/>
                  </a:path>
                </a:pathLst>
              </a:custGeom>
              <a:solidFill>
                <a:srgbClr val="00B050"/>
              </a:solidFill>
              <a:ln w="0">
                <a:solidFill>
                  <a:srgbClr val="00B05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9" name="Freeform 46">
                <a:extLst>
                  <a:ext uri="{FF2B5EF4-FFF2-40B4-BE49-F238E27FC236}">
                    <a16:creationId xmlns:a16="http://schemas.microsoft.com/office/drawing/2014/main" id="{E8BA6E69-03EB-4710-AEA1-29BAED8B1BE1}"/>
                  </a:ext>
                </a:extLst>
              </p:cNvPr>
              <p:cNvSpPr>
                <a:spLocks/>
              </p:cNvSpPr>
              <p:nvPr/>
            </p:nvSpPr>
            <p:spPr bwMode="auto">
              <a:xfrm>
                <a:off x="604838" y="5416550"/>
                <a:ext cx="57150" cy="57150"/>
              </a:xfrm>
              <a:custGeom>
                <a:avLst/>
                <a:gdLst>
                  <a:gd name="T0" fmla="*/ 30 w 61"/>
                  <a:gd name="T1" fmla="*/ 0 h 62"/>
                  <a:gd name="T2" fmla="*/ 30 w 61"/>
                  <a:gd name="T3" fmla="*/ 0 h 62"/>
                  <a:gd name="T4" fmla="*/ 34 w 61"/>
                  <a:gd name="T5" fmla="*/ 3 h 62"/>
                  <a:gd name="T6" fmla="*/ 37 w 61"/>
                  <a:gd name="T7" fmla="*/ 14 h 62"/>
                  <a:gd name="T8" fmla="*/ 41 w 61"/>
                  <a:gd name="T9" fmla="*/ 21 h 62"/>
                  <a:gd name="T10" fmla="*/ 47 w 61"/>
                  <a:gd name="T11" fmla="*/ 25 h 62"/>
                  <a:gd name="T12" fmla="*/ 58 w 61"/>
                  <a:gd name="T13" fmla="*/ 28 h 62"/>
                  <a:gd name="T14" fmla="*/ 61 w 61"/>
                  <a:gd name="T15" fmla="*/ 31 h 62"/>
                  <a:gd name="T16" fmla="*/ 58 w 61"/>
                  <a:gd name="T17" fmla="*/ 34 h 62"/>
                  <a:gd name="T18" fmla="*/ 47 w 61"/>
                  <a:gd name="T19" fmla="*/ 37 h 62"/>
                  <a:gd name="T20" fmla="*/ 41 w 61"/>
                  <a:gd name="T21" fmla="*/ 41 h 62"/>
                  <a:gd name="T22" fmla="*/ 37 w 61"/>
                  <a:gd name="T23" fmla="*/ 48 h 62"/>
                  <a:gd name="T24" fmla="*/ 34 w 61"/>
                  <a:gd name="T25" fmla="*/ 59 h 62"/>
                  <a:gd name="T26" fmla="*/ 30 w 61"/>
                  <a:gd name="T27" fmla="*/ 62 h 62"/>
                  <a:gd name="T28" fmla="*/ 27 w 61"/>
                  <a:gd name="T29" fmla="*/ 59 h 62"/>
                  <a:gd name="T30" fmla="*/ 24 w 61"/>
                  <a:gd name="T31" fmla="*/ 48 h 62"/>
                  <a:gd name="T32" fmla="*/ 20 w 61"/>
                  <a:gd name="T33" fmla="*/ 41 h 62"/>
                  <a:gd name="T34" fmla="*/ 14 w 61"/>
                  <a:gd name="T35" fmla="*/ 37 h 62"/>
                  <a:gd name="T36" fmla="*/ 3 w 61"/>
                  <a:gd name="T37" fmla="*/ 34 h 62"/>
                  <a:gd name="T38" fmla="*/ 0 w 61"/>
                  <a:gd name="T39" fmla="*/ 31 h 62"/>
                  <a:gd name="T40" fmla="*/ 3 w 61"/>
                  <a:gd name="T41" fmla="*/ 28 h 62"/>
                  <a:gd name="T42" fmla="*/ 14 w 61"/>
                  <a:gd name="T43" fmla="*/ 25 h 62"/>
                  <a:gd name="T44" fmla="*/ 20 w 61"/>
                  <a:gd name="T45" fmla="*/ 21 h 62"/>
                  <a:gd name="T46" fmla="*/ 24 w 61"/>
                  <a:gd name="T47" fmla="*/ 14 h 62"/>
                  <a:gd name="T48" fmla="*/ 27 w 61"/>
                  <a:gd name="T49" fmla="*/ 3 h 62"/>
                  <a:gd name="T50" fmla="*/ 30 w 61"/>
                  <a:gd name="T5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62">
                    <a:moveTo>
                      <a:pt x="30" y="0"/>
                    </a:moveTo>
                    <a:lnTo>
                      <a:pt x="30" y="0"/>
                    </a:lnTo>
                    <a:cubicBezTo>
                      <a:pt x="32" y="0"/>
                      <a:pt x="33" y="1"/>
                      <a:pt x="34" y="3"/>
                    </a:cubicBezTo>
                    <a:cubicBezTo>
                      <a:pt x="35" y="8"/>
                      <a:pt x="36" y="11"/>
                      <a:pt x="37" y="14"/>
                    </a:cubicBezTo>
                    <a:cubicBezTo>
                      <a:pt x="38" y="17"/>
                      <a:pt x="39" y="19"/>
                      <a:pt x="41" y="21"/>
                    </a:cubicBezTo>
                    <a:cubicBezTo>
                      <a:pt x="42" y="23"/>
                      <a:pt x="44" y="24"/>
                      <a:pt x="47" y="25"/>
                    </a:cubicBezTo>
                    <a:cubicBezTo>
                      <a:pt x="50" y="26"/>
                      <a:pt x="54" y="27"/>
                      <a:pt x="58" y="28"/>
                    </a:cubicBezTo>
                    <a:cubicBezTo>
                      <a:pt x="60" y="28"/>
                      <a:pt x="61" y="29"/>
                      <a:pt x="61" y="31"/>
                    </a:cubicBezTo>
                    <a:cubicBezTo>
                      <a:pt x="61" y="33"/>
                      <a:pt x="60" y="34"/>
                      <a:pt x="58" y="34"/>
                    </a:cubicBezTo>
                    <a:cubicBezTo>
                      <a:pt x="54" y="35"/>
                      <a:pt x="50" y="36"/>
                      <a:pt x="47" y="37"/>
                    </a:cubicBezTo>
                    <a:cubicBezTo>
                      <a:pt x="44" y="38"/>
                      <a:pt x="42" y="39"/>
                      <a:pt x="41" y="41"/>
                    </a:cubicBezTo>
                    <a:cubicBezTo>
                      <a:pt x="39" y="43"/>
                      <a:pt x="38" y="45"/>
                      <a:pt x="37" y="48"/>
                    </a:cubicBezTo>
                    <a:cubicBezTo>
                      <a:pt x="36" y="51"/>
                      <a:pt x="35" y="54"/>
                      <a:pt x="34" y="59"/>
                    </a:cubicBezTo>
                    <a:cubicBezTo>
                      <a:pt x="33" y="61"/>
                      <a:pt x="32" y="62"/>
                      <a:pt x="30" y="62"/>
                    </a:cubicBezTo>
                    <a:cubicBezTo>
                      <a:pt x="29" y="62"/>
                      <a:pt x="27" y="61"/>
                      <a:pt x="27" y="59"/>
                    </a:cubicBezTo>
                    <a:cubicBezTo>
                      <a:pt x="26" y="54"/>
                      <a:pt x="25" y="51"/>
                      <a:pt x="24" y="48"/>
                    </a:cubicBezTo>
                    <a:cubicBezTo>
                      <a:pt x="23" y="45"/>
                      <a:pt x="22" y="43"/>
                      <a:pt x="20" y="41"/>
                    </a:cubicBezTo>
                    <a:cubicBezTo>
                      <a:pt x="19" y="39"/>
                      <a:pt x="16" y="38"/>
                      <a:pt x="14" y="37"/>
                    </a:cubicBezTo>
                    <a:cubicBezTo>
                      <a:pt x="11" y="36"/>
                      <a:pt x="7" y="35"/>
                      <a:pt x="3" y="34"/>
                    </a:cubicBezTo>
                    <a:cubicBezTo>
                      <a:pt x="1" y="34"/>
                      <a:pt x="0" y="33"/>
                      <a:pt x="0" y="31"/>
                    </a:cubicBezTo>
                    <a:cubicBezTo>
                      <a:pt x="0" y="29"/>
                      <a:pt x="1" y="28"/>
                      <a:pt x="3" y="28"/>
                    </a:cubicBezTo>
                    <a:cubicBezTo>
                      <a:pt x="7" y="27"/>
                      <a:pt x="11" y="26"/>
                      <a:pt x="14" y="25"/>
                    </a:cubicBezTo>
                    <a:cubicBezTo>
                      <a:pt x="16" y="24"/>
                      <a:pt x="19" y="23"/>
                      <a:pt x="20" y="21"/>
                    </a:cubicBezTo>
                    <a:cubicBezTo>
                      <a:pt x="22" y="19"/>
                      <a:pt x="23" y="17"/>
                      <a:pt x="24" y="14"/>
                    </a:cubicBezTo>
                    <a:cubicBezTo>
                      <a:pt x="25" y="11"/>
                      <a:pt x="26" y="8"/>
                      <a:pt x="27" y="3"/>
                    </a:cubicBezTo>
                    <a:cubicBezTo>
                      <a:pt x="27" y="1"/>
                      <a:pt x="29" y="0"/>
                      <a:pt x="30" y="0"/>
                    </a:cubicBezTo>
                    <a:close/>
                  </a:path>
                </a:pathLst>
              </a:custGeom>
              <a:solidFill>
                <a:srgbClr val="00B050"/>
              </a:solidFill>
              <a:ln w="0">
                <a:solidFill>
                  <a:srgbClr val="00B05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30" name="Group 129">
            <a:extLst>
              <a:ext uri="{FF2B5EF4-FFF2-40B4-BE49-F238E27FC236}">
                <a16:creationId xmlns:a16="http://schemas.microsoft.com/office/drawing/2014/main" id="{E189BAE0-C68F-4165-ADAC-CF6622116474}"/>
              </a:ext>
            </a:extLst>
          </p:cNvPr>
          <p:cNvGrpSpPr/>
          <p:nvPr/>
        </p:nvGrpSpPr>
        <p:grpSpPr>
          <a:xfrm>
            <a:off x="475313" y="2332576"/>
            <a:ext cx="577566" cy="577566"/>
            <a:chOff x="4440666" y="1985818"/>
            <a:chExt cx="577566" cy="577566"/>
          </a:xfrm>
        </p:grpSpPr>
        <p:sp>
          <p:nvSpPr>
            <p:cNvPr id="131" name="Oval 130">
              <a:extLst>
                <a:ext uri="{FF2B5EF4-FFF2-40B4-BE49-F238E27FC236}">
                  <a16:creationId xmlns:a16="http://schemas.microsoft.com/office/drawing/2014/main" id="{6A2B9E39-46F7-4D4B-A696-965EAF7EFB86}"/>
                </a:ext>
              </a:extLst>
            </p:cNvPr>
            <p:cNvSpPr/>
            <p:nvPr/>
          </p:nvSpPr>
          <p:spPr bwMode="auto">
            <a:xfrm>
              <a:off x="4440666" y="1985818"/>
              <a:ext cx="577566" cy="577566"/>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32" name="Group 131">
              <a:extLst>
                <a:ext uri="{FF2B5EF4-FFF2-40B4-BE49-F238E27FC236}">
                  <a16:creationId xmlns:a16="http://schemas.microsoft.com/office/drawing/2014/main" id="{68D73AC6-DB89-4DB5-91A5-E4C8EBCCBECF}"/>
                </a:ext>
              </a:extLst>
            </p:cNvPr>
            <p:cNvGrpSpPr/>
            <p:nvPr/>
          </p:nvGrpSpPr>
          <p:grpSpPr>
            <a:xfrm>
              <a:off x="4581560" y="2103251"/>
              <a:ext cx="312430" cy="308505"/>
              <a:chOff x="3229244" y="204788"/>
              <a:chExt cx="2528887" cy="3344228"/>
            </a:xfrm>
            <a:solidFill>
              <a:schemeClr val="accent1"/>
            </a:solidFill>
          </p:grpSpPr>
          <p:sp>
            <p:nvSpPr>
              <p:cNvPr id="133" name="Freeform: Shape 132">
                <a:extLst>
                  <a:ext uri="{FF2B5EF4-FFF2-40B4-BE49-F238E27FC236}">
                    <a16:creationId xmlns:a16="http://schemas.microsoft.com/office/drawing/2014/main" id="{43E88524-6431-4481-9DC2-ED10AE42095B}"/>
                  </a:ext>
                </a:extLst>
              </p:cNvPr>
              <p:cNvSpPr/>
              <p:nvPr/>
            </p:nvSpPr>
            <p:spPr>
              <a:xfrm>
                <a:off x="4453206" y="1948816"/>
                <a:ext cx="1304925" cy="1600200"/>
              </a:xfrm>
              <a:custGeom>
                <a:avLst/>
                <a:gdLst>
                  <a:gd name="connsiteX0" fmla="*/ 652463 w 1304925"/>
                  <a:gd name="connsiteY0" fmla="*/ 155257 h 1600200"/>
                  <a:gd name="connsiteX1" fmla="*/ 0 w 1304925"/>
                  <a:gd name="connsiteY1" fmla="*/ 0 h 1600200"/>
                  <a:gd name="connsiteX2" fmla="*/ 0 w 1304925"/>
                  <a:gd name="connsiteY2" fmla="*/ 1313498 h 1600200"/>
                  <a:gd name="connsiteX3" fmla="*/ 652463 w 1304925"/>
                  <a:gd name="connsiteY3" fmla="*/ 1606867 h 1600200"/>
                  <a:gd name="connsiteX4" fmla="*/ 1304925 w 1304925"/>
                  <a:gd name="connsiteY4" fmla="*/ 1313498 h 1600200"/>
                  <a:gd name="connsiteX5" fmla="*/ 1304925 w 1304925"/>
                  <a:gd name="connsiteY5" fmla="*/ 953 h 1600200"/>
                  <a:gd name="connsiteX6" fmla="*/ 652463 w 1304925"/>
                  <a:gd name="connsiteY6" fmla="*/ 155257 h 1600200"/>
                  <a:gd name="connsiteX7" fmla="*/ 652463 w 1304925"/>
                  <a:gd name="connsiteY7" fmla="*/ 155257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4925" h="1600200">
                    <a:moveTo>
                      <a:pt x="652463" y="155257"/>
                    </a:moveTo>
                    <a:cubicBezTo>
                      <a:pt x="400050" y="155257"/>
                      <a:pt x="139065" y="106680"/>
                      <a:pt x="0" y="0"/>
                    </a:cubicBezTo>
                    <a:lnTo>
                      <a:pt x="0" y="1313498"/>
                    </a:lnTo>
                    <a:cubicBezTo>
                      <a:pt x="0" y="1476375"/>
                      <a:pt x="293370" y="1606867"/>
                      <a:pt x="652463" y="1606867"/>
                    </a:cubicBezTo>
                    <a:cubicBezTo>
                      <a:pt x="1011555" y="1606867"/>
                      <a:pt x="1304925" y="1476375"/>
                      <a:pt x="1304925" y="1313498"/>
                    </a:cubicBezTo>
                    <a:lnTo>
                      <a:pt x="1304925" y="953"/>
                    </a:lnTo>
                    <a:cubicBezTo>
                      <a:pt x="1165860" y="98107"/>
                      <a:pt x="904875" y="155257"/>
                      <a:pt x="652463" y="155257"/>
                    </a:cubicBezTo>
                    <a:lnTo>
                      <a:pt x="652463" y="15525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AE1A386D-F200-4F60-89B2-7C24153A0960}"/>
                  </a:ext>
                </a:extLst>
              </p:cNvPr>
              <p:cNvSpPr/>
              <p:nvPr/>
            </p:nvSpPr>
            <p:spPr>
              <a:xfrm>
                <a:off x="4453206" y="1533526"/>
                <a:ext cx="1304925" cy="466725"/>
              </a:xfrm>
              <a:custGeom>
                <a:avLst/>
                <a:gdLst>
                  <a:gd name="connsiteX0" fmla="*/ 1304925 w 1304925"/>
                  <a:gd name="connsiteY0" fmla="*/ 236220 h 466725"/>
                  <a:gd name="connsiteX1" fmla="*/ 652463 w 1304925"/>
                  <a:gd name="connsiteY1" fmla="*/ 0 h 466725"/>
                  <a:gd name="connsiteX2" fmla="*/ 0 w 1304925"/>
                  <a:gd name="connsiteY2" fmla="*/ 236220 h 466725"/>
                  <a:gd name="connsiteX3" fmla="*/ 652463 w 1304925"/>
                  <a:gd name="connsiteY3" fmla="*/ 472440 h 466725"/>
                  <a:gd name="connsiteX4" fmla="*/ 1304925 w 1304925"/>
                  <a:gd name="connsiteY4" fmla="*/ 236220 h 466725"/>
                  <a:gd name="connsiteX5" fmla="*/ 1304925 w 1304925"/>
                  <a:gd name="connsiteY5" fmla="*/ 23622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4925" h="466725">
                    <a:moveTo>
                      <a:pt x="1304925" y="236220"/>
                    </a:moveTo>
                    <a:cubicBezTo>
                      <a:pt x="1304925" y="105728"/>
                      <a:pt x="1011555" y="0"/>
                      <a:pt x="652463" y="0"/>
                    </a:cubicBezTo>
                    <a:cubicBezTo>
                      <a:pt x="293370" y="0"/>
                      <a:pt x="0" y="105728"/>
                      <a:pt x="0" y="236220"/>
                    </a:cubicBezTo>
                    <a:cubicBezTo>
                      <a:pt x="0" y="366713"/>
                      <a:pt x="293370" y="472440"/>
                      <a:pt x="652463" y="472440"/>
                    </a:cubicBezTo>
                    <a:cubicBezTo>
                      <a:pt x="1011555" y="472440"/>
                      <a:pt x="1304925" y="366713"/>
                      <a:pt x="1304925" y="236220"/>
                    </a:cubicBezTo>
                    <a:lnTo>
                      <a:pt x="1304925" y="23622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778103A2-3054-44D3-A4EF-89EA4A567711}"/>
                  </a:ext>
                </a:extLst>
              </p:cNvPr>
              <p:cNvSpPr/>
              <p:nvPr/>
            </p:nvSpPr>
            <p:spPr>
              <a:xfrm>
                <a:off x="3229244" y="204788"/>
                <a:ext cx="1628775" cy="3343275"/>
              </a:xfrm>
              <a:custGeom>
                <a:avLst/>
                <a:gdLst>
                  <a:gd name="connsiteX0" fmla="*/ 1060133 w 1628775"/>
                  <a:gd name="connsiteY0" fmla="*/ 2535555 h 3343275"/>
                  <a:gd name="connsiteX1" fmla="*/ 1060133 w 1628775"/>
                  <a:gd name="connsiteY1" fmla="*/ 1736407 h 3343275"/>
                  <a:gd name="connsiteX2" fmla="*/ 1060133 w 1628775"/>
                  <a:gd name="connsiteY2" fmla="*/ 1589723 h 3343275"/>
                  <a:gd name="connsiteX3" fmla="*/ 1060133 w 1628775"/>
                  <a:gd name="connsiteY3" fmla="*/ 1564957 h 3343275"/>
                  <a:gd name="connsiteX4" fmla="*/ 1630680 w 1628775"/>
                  <a:gd name="connsiteY4" fmla="*/ 1182053 h 3343275"/>
                  <a:gd name="connsiteX5" fmla="*/ 1630680 w 1628775"/>
                  <a:gd name="connsiteY5" fmla="*/ 162878 h 3343275"/>
                  <a:gd name="connsiteX6" fmla="*/ 1467803 w 1628775"/>
                  <a:gd name="connsiteY6" fmla="*/ 0 h 3343275"/>
                  <a:gd name="connsiteX7" fmla="*/ 162878 w 1628775"/>
                  <a:gd name="connsiteY7" fmla="*/ 0 h 3343275"/>
                  <a:gd name="connsiteX8" fmla="*/ 0 w 1628775"/>
                  <a:gd name="connsiteY8" fmla="*/ 162878 h 3343275"/>
                  <a:gd name="connsiteX9" fmla="*/ 0 w 1628775"/>
                  <a:gd name="connsiteY9" fmla="*/ 3343275 h 3343275"/>
                  <a:gd name="connsiteX10" fmla="*/ 1240155 w 1628775"/>
                  <a:gd name="connsiteY10" fmla="*/ 3343275 h 3343275"/>
                  <a:gd name="connsiteX11" fmla="*/ 1061085 w 1628775"/>
                  <a:gd name="connsiteY11" fmla="*/ 3049905 h 3343275"/>
                  <a:gd name="connsiteX12" fmla="*/ 1061085 w 1628775"/>
                  <a:gd name="connsiteY12" fmla="*/ 3017520 h 3343275"/>
                  <a:gd name="connsiteX13" fmla="*/ 245745 w 1628775"/>
                  <a:gd name="connsiteY13" fmla="*/ 3017520 h 3343275"/>
                  <a:gd name="connsiteX14" fmla="*/ 245745 w 1628775"/>
                  <a:gd name="connsiteY14" fmla="*/ 2854643 h 3343275"/>
                  <a:gd name="connsiteX15" fmla="*/ 1061085 w 1628775"/>
                  <a:gd name="connsiteY15" fmla="*/ 2854643 h 3343275"/>
                  <a:gd name="connsiteX16" fmla="*/ 1061085 w 1628775"/>
                  <a:gd name="connsiteY16" fmla="*/ 2691765 h 3343275"/>
                  <a:gd name="connsiteX17" fmla="*/ 245745 w 1628775"/>
                  <a:gd name="connsiteY17" fmla="*/ 2691765 h 3343275"/>
                  <a:gd name="connsiteX18" fmla="*/ 245745 w 1628775"/>
                  <a:gd name="connsiteY18" fmla="*/ 2528888 h 3343275"/>
                  <a:gd name="connsiteX19" fmla="*/ 1061085 w 1628775"/>
                  <a:gd name="connsiteY19" fmla="*/ 2528888 h 3343275"/>
                  <a:gd name="connsiteX20" fmla="*/ 1061085 w 1628775"/>
                  <a:gd name="connsiteY20" fmla="*/ 2535555 h 3343275"/>
                  <a:gd name="connsiteX21" fmla="*/ 244793 w 1628775"/>
                  <a:gd name="connsiteY21" fmla="*/ 497205 h 3343275"/>
                  <a:gd name="connsiteX22" fmla="*/ 1386840 w 1628775"/>
                  <a:gd name="connsiteY22" fmla="*/ 497205 h 3343275"/>
                  <a:gd name="connsiteX23" fmla="*/ 1386840 w 1628775"/>
                  <a:gd name="connsiteY23" fmla="*/ 660083 h 3343275"/>
                  <a:gd name="connsiteX24" fmla="*/ 244793 w 1628775"/>
                  <a:gd name="connsiteY24" fmla="*/ 660083 h 3343275"/>
                  <a:gd name="connsiteX25" fmla="*/ 244793 w 1628775"/>
                  <a:gd name="connsiteY25" fmla="*/ 497205 h 334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28775" h="3343275">
                    <a:moveTo>
                      <a:pt x="1060133" y="2535555"/>
                    </a:moveTo>
                    <a:lnTo>
                      <a:pt x="1060133" y="1736407"/>
                    </a:lnTo>
                    <a:lnTo>
                      <a:pt x="1060133" y="1589723"/>
                    </a:lnTo>
                    <a:lnTo>
                      <a:pt x="1060133" y="1564957"/>
                    </a:lnTo>
                    <a:cubicBezTo>
                      <a:pt x="1060133" y="1344930"/>
                      <a:pt x="1321118" y="1222057"/>
                      <a:pt x="1630680" y="1182053"/>
                    </a:cubicBezTo>
                    <a:lnTo>
                      <a:pt x="1630680" y="162878"/>
                    </a:lnTo>
                    <a:cubicBezTo>
                      <a:pt x="1630680" y="73342"/>
                      <a:pt x="1557338" y="0"/>
                      <a:pt x="1467803" y="0"/>
                    </a:cubicBezTo>
                    <a:lnTo>
                      <a:pt x="162878" y="0"/>
                    </a:lnTo>
                    <a:cubicBezTo>
                      <a:pt x="73343" y="0"/>
                      <a:pt x="0" y="73342"/>
                      <a:pt x="0" y="162878"/>
                    </a:cubicBezTo>
                    <a:lnTo>
                      <a:pt x="0" y="3343275"/>
                    </a:lnTo>
                    <a:lnTo>
                      <a:pt x="1240155" y="3343275"/>
                    </a:lnTo>
                    <a:cubicBezTo>
                      <a:pt x="1125855" y="3261360"/>
                      <a:pt x="1061085" y="3164205"/>
                      <a:pt x="1061085" y="3049905"/>
                    </a:cubicBezTo>
                    <a:lnTo>
                      <a:pt x="1061085" y="3017520"/>
                    </a:lnTo>
                    <a:lnTo>
                      <a:pt x="245745" y="3017520"/>
                    </a:lnTo>
                    <a:lnTo>
                      <a:pt x="245745" y="2854643"/>
                    </a:lnTo>
                    <a:lnTo>
                      <a:pt x="1061085" y="2854643"/>
                    </a:lnTo>
                    <a:lnTo>
                      <a:pt x="1061085" y="2691765"/>
                    </a:lnTo>
                    <a:lnTo>
                      <a:pt x="245745" y="2691765"/>
                    </a:lnTo>
                    <a:lnTo>
                      <a:pt x="245745" y="2528888"/>
                    </a:lnTo>
                    <a:lnTo>
                      <a:pt x="1061085" y="2528888"/>
                    </a:lnTo>
                    <a:lnTo>
                      <a:pt x="1061085" y="2535555"/>
                    </a:lnTo>
                    <a:close/>
                    <a:moveTo>
                      <a:pt x="244793" y="497205"/>
                    </a:moveTo>
                    <a:lnTo>
                      <a:pt x="1386840" y="497205"/>
                    </a:lnTo>
                    <a:lnTo>
                      <a:pt x="1386840" y="660083"/>
                    </a:lnTo>
                    <a:lnTo>
                      <a:pt x="244793" y="660083"/>
                    </a:lnTo>
                    <a:lnTo>
                      <a:pt x="244793" y="4972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36" name="Group 135">
            <a:extLst>
              <a:ext uri="{FF2B5EF4-FFF2-40B4-BE49-F238E27FC236}">
                <a16:creationId xmlns:a16="http://schemas.microsoft.com/office/drawing/2014/main" id="{94143244-AA5E-4A4A-9DED-A1147F9D1D7A}"/>
              </a:ext>
            </a:extLst>
          </p:cNvPr>
          <p:cNvGrpSpPr/>
          <p:nvPr/>
        </p:nvGrpSpPr>
        <p:grpSpPr>
          <a:xfrm>
            <a:off x="2904395" y="2380223"/>
            <a:ext cx="577566" cy="577566"/>
            <a:chOff x="5589888" y="4917829"/>
            <a:chExt cx="577566" cy="577566"/>
          </a:xfrm>
        </p:grpSpPr>
        <p:grpSp>
          <p:nvGrpSpPr>
            <p:cNvPr id="137" name="Group 136">
              <a:extLst>
                <a:ext uri="{FF2B5EF4-FFF2-40B4-BE49-F238E27FC236}">
                  <a16:creationId xmlns:a16="http://schemas.microsoft.com/office/drawing/2014/main" id="{FED05814-35FE-4E17-91A9-33D8238B4D05}"/>
                </a:ext>
              </a:extLst>
            </p:cNvPr>
            <p:cNvGrpSpPr>
              <a:grpSpLocks noChangeAspect="1"/>
            </p:cNvGrpSpPr>
            <p:nvPr/>
          </p:nvGrpSpPr>
          <p:grpSpPr>
            <a:xfrm>
              <a:off x="5589888" y="4917829"/>
              <a:ext cx="577566" cy="577566"/>
              <a:chOff x="6485235" y="3072334"/>
              <a:chExt cx="932603" cy="932603"/>
            </a:xfrm>
          </p:grpSpPr>
          <p:sp>
            <p:nvSpPr>
              <p:cNvPr id="139" name="Oval 138">
                <a:extLst>
                  <a:ext uri="{FF2B5EF4-FFF2-40B4-BE49-F238E27FC236}">
                    <a16:creationId xmlns:a16="http://schemas.microsoft.com/office/drawing/2014/main" id="{6FCCC284-B19F-4358-A45E-99E9CED17FCA}"/>
                  </a:ext>
                </a:extLst>
              </p:cNvPr>
              <p:cNvSpPr/>
              <p:nvPr/>
            </p:nvSpPr>
            <p:spPr bwMode="auto">
              <a:xfrm>
                <a:off x="6485235" y="3072334"/>
                <a:ext cx="932603" cy="932603"/>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40" name="Group 139">
                <a:extLst>
                  <a:ext uri="{FF2B5EF4-FFF2-40B4-BE49-F238E27FC236}">
                    <a16:creationId xmlns:a16="http://schemas.microsoft.com/office/drawing/2014/main" id="{42FD813D-EE5A-4D2D-8502-0487EE805B51}"/>
                  </a:ext>
                </a:extLst>
              </p:cNvPr>
              <p:cNvGrpSpPr/>
              <p:nvPr/>
            </p:nvGrpSpPr>
            <p:grpSpPr>
              <a:xfrm>
                <a:off x="6728617" y="3499849"/>
                <a:ext cx="21663" cy="205713"/>
                <a:chOff x="7246739" y="2808114"/>
                <a:chExt cx="37432" cy="355455"/>
              </a:xfrm>
            </p:grpSpPr>
            <p:sp>
              <p:nvSpPr>
                <p:cNvPr id="141" name="Oval 140">
                  <a:extLst>
                    <a:ext uri="{FF2B5EF4-FFF2-40B4-BE49-F238E27FC236}">
                      <a16:creationId xmlns:a16="http://schemas.microsoft.com/office/drawing/2014/main" id="{A1BF85EA-A4BF-48DD-8463-7E69D1C6D1C6}"/>
                    </a:ext>
                  </a:extLst>
                </p:cNvPr>
                <p:cNvSpPr/>
                <p:nvPr/>
              </p:nvSpPr>
              <p:spPr bwMode="auto">
                <a:xfrm>
                  <a:off x="7246739" y="3126137"/>
                  <a:ext cx="37432" cy="37432"/>
                </a:xfrm>
                <a:prstGeom prst="ellipse">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Oval 141">
                  <a:extLst>
                    <a:ext uri="{FF2B5EF4-FFF2-40B4-BE49-F238E27FC236}">
                      <a16:creationId xmlns:a16="http://schemas.microsoft.com/office/drawing/2014/main" id="{29B867DD-0420-4BDF-9C86-74C81359602A}"/>
                    </a:ext>
                  </a:extLst>
                </p:cNvPr>
                <p:cNvSpPr/>
                <p:nvPr/>
              </p:nvSpPr>
              <p:spPr bwMode="auto">
                <a:xfrm>
                  <a:off x="7246739" y="2963884"/>
                  <a:ext cx="37432" cy="37432"/>
                </a:xfrm>
                <a:prstGeom prst="ellipse">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Oval 142">
                  <a:extLst>
                    <a:ext uri="{FF2B5EF4-FFF2-40B4-BE49-F238E27FC236}">
                      <a16:creationId xmlns:a16="http://schemas.microsoft.com/office/drawing/2014/main" id="{1962CA78-FEEB-4595-AB70-DBDA31EB9390}"/>
                    </a:ext>
                  </a:extLst>
                </p:cNvPr>
                <p:cNvSpPr/>
                <p:nvPr/>
              </p:nvSpPr>
              <p:spPr bwMode="auto">
                <a:xfrm>
                  <a:off x="7246739" y="2808114"/>
                  <a:ext cx="37432" cy="37432"/>
                </a:xfrm>
                <a:prstGeom prst="ellipse">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38" name="Freeform 44">
              <a:extLst>
                <a:ext uri="{FF2B5EF4-FFF2-40B4-BE49-F238E27FC236}">
                  <a16:creationId xmlns:a16="http://schemas.microsoft.com/office/drawing/2014/main" id="{D887F86D-FA0E-43DF-B066-CB6B78C8A723}"/>
                </a:ext>
              </a:extLst>
            </p:cNvPr>
            <p:cNvSpPr>
              <a:spLocks noChangeAspect="1"/>
            </p:cNvSpPr>
            <p:nvPr/>
          </p:nvSpPr>
          <p:spPr bwMode="black">
            <a:xfrm>
              <a:off x="5807045" y="5057189"/>
              <a:ext cx="197258" cy="34374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accent1"/>
            </a:solidFill>
            <a:ln>
              <a:noFill/>
            </a:ln>
          </p:spPr>
          <p:txBody>
            <a:bodyPr vert="horz" wrap="square" lIns="68574" tIns="34287" rIns="68574" bIns="34287" numCol="1" anchor="t" anchorCtr="0" compatLnSpc="1">
              <a:prstTxWarp prst="textNoShape">
                <a:avLst/>
              </a:prstTxWarp>
              <a:noAutofit/>
            </a:bodyPr>
            <a:lstStyle/>
            <a:p>
              <a:endParaRPr lang="en-US" sz="1350"/>
            </a:p>
          </p:txBody>
        </p:sp>
      </p:grpSp>
      <p:sp>
        <p:nvSpPr>
          <p:cNvPr id="144" name="Flowchart: Connector 143">
            <a:extLst>
              <a:ext uri="{FF2B5EF4-FFF2-40B4-BE49-F238E27FC236}">
                <a16:creationId xmlns:a16="http://schemas.microsoft.com/office/drawing/2014/main" id="{F92F78D5-323F-489D-9393-E3F1EE98F12A}"/>
              </a:ext>
            </a:extLst>
          </p:cNvPr>
          <p:cNvSpPr/>
          <p:nvPr/>
        </p:nvSpPr>
        <p:spPr bwMode="auto">
          <a:xfrm>
            <a:off x="446751" y="2324719"/>
            <a:ext cx="633784" cy="592055"/>
          </a:xfrm>
          <a:prstGeom prst="flowChartConnector">
            <a:avLst/>
          </a:prstGeom>
          <a:solidFill>
            <a:srgbClr val="E6E6E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5" name="Flowchart: Connector 144">
            <a:extLst>
              <a:ext uri="{FF2B5EF4-FFF2-40B4-BE49-F238E27FC236}">
                <a16:creationId xmlns:a16="http://schemas.microsoft.com/office/drawing/2014/main" id="{2B7D3300-CAA9-405A-9F52-8D72C061AFD5}"/>
              </a:ext>
            </a:extLst>
          </p:cNvPr>
          <p:cNvSpPr/>
          <p:nvPr/>
        </p:nvSpPr>
        <p:spPr bwMode="auto">
          <a:xfrm>
            <a:off x="1684482" y="5136081"/>
            <a:ext cx="633784" cy="592055"/>
          </a:xfrm>
          <a:prstGeom prst="flowChartConnector">
            <a:avLst/>
          </a:prstGeom>
          <a:solidFill>
            <a:srgbClr val="E6E6E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6" name="Flowchart: Connector 145">
            <a:extLst>
              <a:ext uri="{FF2B5EF4-FFF2-40B4-BE49-F238E27FC236}">
                <a16:creationId xmlns:a16="http://schemas.microsoft.com/office/drawing/2014/main" id="{B1EE1B3F-A0B3-4425-A663-A5D836DA011E}"/>
              </a:ext>
            </a:extLst>
          </p:cNvPr>
          <p:cNvSpPr/>
          <p:nvPr/>
        </p:nvSpPr>
        <p:spPr bwMode="auto">
          <a:xfrm>
            <a:off x="3269983" y="4114873"/>
            <a:ext cx="633784" cy="592055"/>
          </a:xfrm>
          <a:prstGeom prst="flowChartConnector">
            <a:avLst/>
          </a:prstGeom>
          <a:solidFill>
            <a:srgbClr val="E6E6E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7" name="Flowchart: Connector 146">
            <a:extLst>
              <a:ext uri="{FF2B5EF4-FFF2-40B4-BE49-F238E27FC236}">
                <a16:creationId xmlns:a16="http://schemas.microsoft.com/office/drawing/2014/main" id="{D1C534A9-232F-4777-B7EB-89E9977CF930}"/>
              </a:ext>
            </a:extLst>
          </p:cNvPr>
          <p:cNvSpPr/>
          <p:nvPr/>
        </p:nvSpPr>
        <p:spPr bwMode="auto">
          <a:xfrm>
            <a:off x="2874998" y="2380598"/>
            <a:ext cx="633784" cy="592055"/>
          </a:xfrm>
          <a:prstGeom prst="flowChartConnector">
            <a:avLst/>
          </a:prstGeom>
          <a:solidFill>
            <a:srgbClr val="E6E6E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8" name="TextBox 147">
            <a:extLst>
              <a:ext uri="{FF2B5EF4-FFF2-40B4-BE49-F238E27FC236}">
                <a16:creationId xmlns:a16="http://schemas.microsoft.com/office/drawing/2014/main" id="{D176B3E2-1A4A-4F9C-A3E8-B9C87A98C331}"/>
              </a:ext>
            </a:extLst>
          </p:cNvPr>
          <p:cNvSpPr txBox="1"/>
          <p:nvPr/>
        </p:nvSpPr>
        <p:spPr>
          <a:xfrm>
            <a:off x="4648962" y="1686588"/>
            <a:ext cx="4374907" cy="104176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76200" rIns="76200" bIns="114300" numCol="1" spcCol="127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Database assessments</a:t>
            </a:r>
            <a:endParaRPr kumimoji="0" lang="en-US" sz="1050" b="1" i="1" u="none" strike="noStrike" kern="1200" cap="none" spc="0" normalizeH="0" baseline="0" noProof="0" dirty="0">
              <a:ln>
                <a:noFill/>
              </a:ln>
              <a:solidFill>
                <a:srgbClr val="0D0D0D">
                  <a:lumMod val="90000"/>
                  <a:lumOff val="10000"/>
                </a:srgbClr>
              </a:solidFill>
              <a:effectLst/>
              <a:uLnTx/>
              <a:uFillTx/>
              <a:latin typeface="Segoe UI"/>
              <a:ea typeface="+mn-ea"/>
              <a:cs typeface="Segoe UI"/>
            </a:endParaRPr>
          </a:p>
          <a:p>
            <a:pPr marL="171467" indent="-171450" defTabSz="914400">
              <a:buFont typeface="Arial" panose="020B0604020202020204" pitchFamily="34" charset="0"/>
              <a:buChar char="•"/>
              <a:defRPr/>
            </a:pPr>
            <a:r>
              <a:rPr kumimoji="0" lang="en-US" sz="1050" b="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SQL Server database assessments</a:t>
            </a:r>
          </a:p>
          <a:p>
            <a:pPr marL="171467" indent="-171450" defTabSz="914400">
              <a:buFont typeface="Arial" panose="020B0604020202020204" pitchFamily="34" charset="0"/>
              <a:buChar char="•"/>
              <a:defRPr/>
            </a:pPr>
            <a:r>
              <a:rPr lang="en-US" sz="1050" dirty="0">
                <a:solidFill>
                  <a:srgbClr val="000000">
                    <a:hueOff val="0"/>
                    <a:satOff val="0"/>
                    <a:lumOff val="0"/>
                    <a:alphaOff val="0"/>
                  </a:srgbClr>
                </a:solidFill>
                <a:latin typeface="Segoe UI"/>
              </a:rPr>
              <a:t>Target readiness and size assessments</a:t>
            </a:r>
          </a:p>
          <a:p>
            <a:pPr marL="171467" indent="-171450" defTabSz="914400">
              <a:buFont typeface="Arial" panose="020B0604020202020204" pitchFamily="34" charset="0"/>
              <a:buChar char="•"/>
              <a:defRPr/>
            </a:pPr>
            <a:r>
              <a:rPr lang="en-US" sz="1050" dirty="0">
                <a:solidFill>
                  <a:srgbClr val="000000">
                    <a:hueOff val="0"/>
                    <a:satOff val="0"/>
                    <a:lumOff val="0"/>
                    <a:alphaOff val="0"/>
                  </a:srgbClr>
                </a:solidFill>
                <a:latin typeface="Segoe UI"/>
              </a:rPr>
              <a:t>SSIS package </a:t>
            </a:r>
            <a:r>
              <a:rPr lang="en-US" sz="1050" dirty="0" err="1">
                <a:solidFill>
                  <a:srgbClr val="000000">
                    <a:hueOff val="0"/>
                    <a:satOff val="0"/>
                    <a:lumOff val="0"/>
                    <a:alphaOff val="0"/>
                  </a:srgbClr>
                </a:solidFill>
                <a:latin typeface="Segoe UI"/>
              </a:rPr>
              <a:t>assessmnets</a:t>
            </a:r>
            <a:endParaRPr lang="en-US" sz="1050" dirty="0">
              <a:solidFill>
                <a:srgbClr val="000000">
                  <a:hueOff val="0"/>
                  <a:satOff val="0"/>
                  <a:lumOff val="0"/>
                  <a:alphaOff val="0"/>
                </a:srgbClr>
              </a:solidFill>
              <a:latin typeface="Segoe UI"/>
            </a:endParaRPr>
          </a:p>
          <a:p>
            <a:pPr marL="171467" indent="-171450" defTabSz="914400">
              <a:buFont typeface="Arial" panose="020B0604020202020204" pitchFamily="34" charset="0"/>
              <a:buChar char="•"/>
              <a:defRPr/>
            </a:pPr>
            <a:r>
              <a:rPr kumimoji="0" lang="en-US" sz="1050" b="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Application data layer assessments</a:t>
            </a:r>
          </a:p>
          <a:p>
            <a:pPr marL="171467" indent="-171450" defTabSz="914400">
              <a:buFont typeface="Arial" panose="020B0604020202020204" pitchFamily="34" charset="0"/>
              <a:buChar char="•"/>
              <a:defRPr/>
            </a:pPr>
            <a:r>
              <a:rPr lang="en-US" sz="1050" dirty="0">
                <a:solidFill>
                  <a:srgbClr val="000000">
                    <a:hueOff val="0"/>
                    <a:satOff val="0"/>
                    <a:lumOff val="0"/>
                    <a:alphaOff val="0"/>
                  </a:srgbClr>
                </a:solidFill>
                <a:latin typeface="Segoe UI"/>
              </a:rPr>
              <a:t>Oracle/ Sybase/ DB2 assessments and schema conversion</a:t>
            </a:r>
          </a:p>
          <a:p>
            <a:pPr marL="171467" indent="-171450" defTabSz="914400">
              <a:buFont typeface="Arial" panose="020B0604020202020204" pitchFamily="34" charset="0"/>
              <a:buChar char="•"/>
              <a:defRPr/>
            </a:pPr>
            <a:r>
              <a:rPr lang="en-US" sz="1050" dirty="0">
                <a:solidFill>
                  <a:prstClr val="black"/>
                </a:solidFill>
                <a:cs typeface="Segoe UI" panose="020B0502040204020203" pitchFamily="34" charset="0"/>
              </a:rPr>
              <a:t>Assessment for SQL databases using DMA in Azure Migrate</a:t>
            </a:r>
          </a:p>
          <a:p>
            <a:pPr marL="171467" indent="-171450" defTabSz="914400">
              <a:buFont typeface="Arial" panose="020B0604020202020204" pitchFamily="34" charset="0"/>
              <a:buChar char="•"/>
              <a:defRPr/>
            </a:pPr>
            <a:endParaRPr lang="en-US" sz="1050" dirty="0">
              <a:solidFill>
                <a:srgbClr val="000000"/>
              </a:solidFill>
            </a:endParaRPr>
          </a:p>
          <a:p>
            <a:pPr marL="114300" marR="0" lvl="1" indent="-114300" algn="l" defTabSz="5334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dirty="0">
              <a:ln>
                <a:noFill/>
              </a:ln>
              <a:solidFill>
                <a:srgbClr val="1A1A1A">
                  <a:hueOff val="0"/>
                  <a:satOff val="0"/>
                  <a:lumOff val="0"/>
                  <a:alphaOff val="0"/>
                </a:srgbClr>
              </a:solidFill>
              <a:effectLst/>
              <a:uLnTx/>
              <a:uFillTx/>
              <a:latin typeface="Segoe UI"/>
              <a:ea typeface="+mn-ea"/>
              <a:cs typeface="+mn-cs"/>
            </a:endParaRPr>
          </a:p>
        </p:txBody>
      </p:sp>
      <p:sp>
        <p:nvSpPr>
          <p:cNvPr id="149" name="TextBox 148">
            <a:extLst>
              <a:ext uri="{FF2B5EF4-FFF2-40B4-BE49-F238E27FC236}">
                <a16:creationId xmlns:a16="http://schemas.microsoft.com/office/drawing/2014/main" id="{6F7F20AB-20F4-4D06-A8A9-65C52C9DB873}"/>
              </a:ext>
            </a:extLst>
          </p:cNvPr>
          <p:cNvSpPr txBox="1"/>
          <p:nvPr/>
        </p:nvSpPr>
        <p:spPr>
          <a:xfrm>
            <a:off x="4648962" y="3039574"/>
            <a:ext cx="3893498" cy="48474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Migrations</a:t>
            </a:r>
          </a:p>
          <a:p>
            <a:pPr marL="171450" indent="-171450">
              <a:buFont typeface="Arial" panose="020B0604020202020204" pitchFamily="34" charset="0"/>
              <a:buChar char="•"/>
            </a:pPr>
            <a:r>
              <a:rPr lang="en-US" sz="1050" dirty="0">
                <a:solidFill>
                  <a:prstClr val="black"/>
                </a:solidFill>
                <a:cs typeface="Segoe UI" panose="020B0502040204020203" pitchFamily="34" charset="0"/>
              </a:rPr>
              <a:t>Windows and SQL logins migrations</a:t>
            </a:r>
          </a:p>
          <a:p>
            <a:pPr marL="171450" indent="-171450">
              <a:buFont typeface="Arial" panose="020B0604020202020204" pitchFamily="34" charset="0"/>
              <a:buChar char="•"/>
            </a:pPr>
            <a:r>
              <a:rPr lang="en-US" sz="1050" dirty="0">
                <a:solidFill>
                  <a:prstClr val="black"/>
                </a:solidFill>
                <a:cs typeface="Segoe UI" panose="020B0502040204020203" pitchFamily="34" charset="0"/>
              </a:rPr>
              <a:t>SSIS package migrations</a:t>
            </a:r>
          </a:p>
        </p:txBody>
      </p:sp>
      <p:sp>
        <p:nvSpPr>
          <p:cNvPr id="150" name="Rectangle 149">
            <a:extLst>
              <a:ext uri="{FF2B5EF4-FFF2-40B4-BE49-F238E27FC236}">
                <a16:creationId xmlns:a16="http://schemas.microsoft.com/office/drawing/2014/main" id="{630FCAF8-10C4-416D-B0D3-7A1B25131253}"/>
              </a:ext>
            </a:extLst>
          </p:cNvPr>
          <p:cNvSpPr/>
          <p:nvPr/>
        </p:nvSpPr>
        <p:spPr>
          <a:xfrm>
            <a:off x="8442885" y="3886623"/>
            <a:ext cx="4484642" cy="830997"/>
          </a:xfrm>
          <a:prstGeom prst="rect">
            <a:avLst/>
          </a:prstGeom>
        </p:spPr>
        <p:txBody>
          <a:bodyPr wrap="square">
            <a:spAutoFit/>
          </a:bodyPr>
          <a:lstStyle/>
          <a:p>
            <a:pPr lvl="0" defTabSz="914400">
              <a:defRPr/>
            </a:pPr>
            <a:r>
              <a:rPr kumimoji="0" lang="en-US" sz="1050" b="1" i="1" u="none" strike="noStrike" kern="1200" cap="none" spc="0" normalizeH="0" baseline="0" noProof="0" dirty="0">
                <a:ln>
                  <a:noFill/>
                </a:ln>
                <a:solidFill>
                  <a:srgbClr val="000000"/>
                </a:solidFill>
                <a:effectLst/>
                <a:uLnTx/>
                <a:uFillTx/>
                <a:latin typeface="Segoe UI"/>
                <a:ea typeface="+mn-ea"/>
                <a:cs typeface="+mn-cs"/>
              </a:rPr>
              <a:t>Assessments</a:t>
            </a:r>
            <a:r>
              <a:rPr lang="en-US" sz="1050" b="1" baseline="30000" dirty="0">
                <a:solidFill>
                  <a:srgbClr val="92D050"/>
                </a:solidFill>
                <a:latin typeface="Segoe UI Semilight" panose="020B0402040204020203" pitchFamily="34" charset="0"/>
                <a:cs typeface="Segoe UI Semilight" panose="020B0402040204020203" pitchFamily="34" charset="0"/>
              </a:rPr>
              <a:t>NEW</a:t>
            </a:r>
            <a:r>
              <a:rPr kumimoji="0" lang="en-US" sz="1050" b="1" i="1" u="none" strike="noStrike" kern="1200" cap="none" spc="0" normalizeH="0" baseline="0" noProof="0" dirty="0">
                <a:ln>
                  <a:noFill/>
                </a:ln>
                <a:solidFill>
                  <a:srgbClr val="000000"/>
                </a:solidFill>
                <a:effectLst/>
                <a:uLnTx/>
                <a:uFillTx/>
                <a:latin typeface="Segoe UI"/>
                <a:ea typeface="+mn-ea"/>
                <a:cs typeface="+mn-cs"/>
              </a:rPr>
              <a:t> </a:t>
            </a:r>
            <a:endParaRPr kumimoji="0" lang="en-US" sz="1050" b="1" i="1" u="none" strike="noStrike" kern="1200" cap="none" spc="0" normalizeH="0" baseline="0" noProof="0" dirty="0">
              <a:ln>
                <a:noFill/>
              </a:ln>
              <a:solidFill>
                <a:srgbClr val="0D0D0D">
                  <a:lumMod val="90000"/>
                  <a:lumOff val="10000"/>
                </a:srgbClr>
              </a:solidFill>
              <a:effectLst/>
              <a:uLnTx/>
              <a:uFillTx/>
              <a:latin typeface="Segoe UI"/>
              <a:ea typeface="+mn-ea"/>
              <a:cs typeface="Calibri" panose="020F0502020204030204" pitchFamily="34" charset="0"/>
            </a:endParaRPr>
          </a:p>
          <a:p>
            <a:pPr marL="171467" indent="-171450" defTabSz="914400">
              <a:buFont typeface="Arial" panose="020B0604020202020204" pitchFamily="34" charset="0"/>
              <a:buChar char="•"/>
              <a:defRPr/>
            </a:pPr>
            <a:r>
              <a:rPr kumimoji="0" lang="en-US" sz="1050" b="0" i="0" u="none" strike="noStrike" kern="1200" cap="none" spc="0" normalizeH="0" baseline="0" noProof="0" dirty="0">
                <a:ln>
                  <a:noFill/>
                </a:ln>
                <a:solidFill>
                  <a:srgbClr val="000000"/>
                </a:solidFill>
                <a:effectLst/>
                <a:uLnTx/>
                <a:uFillTx/>
                <a:latin typeface="Segoe UI"/>
                <a:ea typeface="+mn-ea"/>
                <a:cs typeface="+mn-cs"/>
              </a:rPr>
              <a:t>.NET application assessments</a:t>
            </a:r>
            <a:endParaRPr lang="en-US" sz="1050" dirty="0">
              <a:solidFill>
                <a:srgbClr val="000000"/>
              </a:solidFill>
              <a:latin typeface="Segoe UI"/>
            </a:endParaRPr>
          </a:p>
          <a:p>
            <a:pPr marL="171467" indent="-171450" defTabSz="914400">
              <a:buFont typeface="Arial" panose="020B0604020202020204" pitchFamily="34" charset="0"/>
              <a:buChar char="•"/>
              <a:defRPr/>
            </a:pPr>
            <a:r>
              <a:rPr kumimoji="0" lang="en-US" sz="1050" b="0" i="0" u="none" strike="noStrike" kern="1200" cap="none" spc="0" normalizeH="0" baseline="0" noProof="0" dirty="0">
                <a:ln>
                  <a:noFill/>
                </a:ln>
                <a:solidFill>
                  <a:srgbClr val="000000"/>
                </a:solidFill>
                <a:effectLst/>
                <a:uLnTx/>
                <a:uFillTx/>
                <a:latin typeface="Segoe UI"/>
                <a:ea typeface="+mn-ea"/>
                <a:cs typeface="+mn-cs"/>
              </a:rPr>
              <a:t>SQL Server 2019 support in DMA</a:t>
            </a:r>
          </a:p>
          <a:p>
            <a:pPr marL="171467" indent="-171450" defTabSz="914400">
              <a:buFont typeface="Arial" panose="020B0604020202020204" pitchFamily="34" charset="0"/>
              <a:buChar char="•"/>
              <a:defRPr/>
            </a:pPr>
            <a:r>
              <a:rPr lang="en-US" sz="1050" dirty="0">
                <a:solidFill>
                  <a:srgbClr val="000000"/>
                </a:solidFill>
                <a:latin typeface="Segoe UI"/>
              </a:rPr>
              <a:t>Load and save assessments in DMA </a:t>
            </a:r>
            <a:endParaRPr kumimoji="0" lang="en-US" sz="105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Rectangle 150">
            <a:extLst>
              <a:ext uri="{FF2B5EF4-FFF2-40B4-BE49-F238E27FC236}">
                <a16:creationId xmlns:a16="http://schemas.microsoft.com/office/drawing/2014/main" id="{1FFFE9A9-6137-4B9A-95A4-482EF2E7837E}"/>
              </a:ext>
            </a:extLst>
          </p:cNvPr>
          <p:cNvSpPr/>
          <p:nvPr/>
        </p:nvSpPr>
        <p:spPr>
          <a:xfrm>
            <a:off x="8442884" y="4934391"/>
            <a:ext cx="3841507" cy="738664"/>
          </a:xfrm>
          <a:prstGeom prst="rect">
            <a:avLst/>
          </a:prstGeom>
        </p:spPr>
        <p:txBody>
          <a:bodyPr wrap="square">
            <a:spAutoFit/>
          </a:bodyPr>
          <a:lstStyle/>
          <a:p>
            <a:pPr lvl="0"/>
            <a:r>
              <a:rPr kumimoji="0" lang="en-US" sz="1050" b="1" i="1" u="none" strike="noStrike" kern="1200" cap="none" spc="0" normalizeH="0" baseline="0" noProof="0" dirty="0">
                <a:ln>
                  <a:noFill/>
                </a:ln>
                <a:solidFill>
                  <a:srgbClr val="000000"/>
                </a:solidFill>
                <a:effectLst/>
                <a:uLnTx/>
                <a:uFillTx/>
                <a:ea typeface="+mn-ea"/>
                <a:cs typeface="+mn-cs"/>
              </a:rPr>
              <a:t>Migrations</a:t>
            </a:r>
            <a:r>
              <a:rPr lang="en-US" sz="1050" b="1" i="1" baseline="30000" dirty="0">
                <a:solidFill>
                  <a:srgbClr val="92D050"/>
                </a:solidFill>
                <a:cs typeface="Segoe UI Semilight" panose="020B0402040204020203" pitchFamily="34" charset="0"/>
              </a:rPr>
              <a:t> NEW</a:t>
            </a:r>
          </a:p>
          <a:p>
            <a:pPr marL="171450" indent="-171450">
              <a:buFont typeface="Arial" panose="020B0604020202020204" pitchFamily="34" charset="0"/>
              <a:buChar char="•"/>
            </a:pPr>
            <a:r>
              <a:rPr lang="en-US" sz="1050" dirty="0">
                <a:solidFill>
                  <a:prstClr val="black"/>
                </a:solidFill>
                <a:cs typeface="Segoe UI" panose="020B0502040204020203" pitchFamily="34" charset="0"/>
              </a:rPr>
              <a:t>Azure DMS Hybrid mode</a:t>
            </a:r>
          </a:p>
          <a:p>
            <a:pPr marL="171450" indent="-171450">
              <a:buFont typeface="Arial" panose="020B0604020202020204" pitchFamily="34" charset="0"/>
              <a:buChar char="•"/>
            </a:pPr>
            <a:r>
              <a:rPr lang="en-US" sz="1050" dirty="0">
                <a:solidFill>
                  <a:prstClr val="black"/>
                </a:solidFill>
                <a:cs typeface="Segoe UI" panose="020B0502040204020203" pitchFamily="34" charset="0"/>
              </a:rPr>
              <a:t>PostgreSQL hyper-scale migration</a:t>
            </a:r>
            <a:endParaRPr lang="en-US" sz="1050" dirty="0">
              <a:solidFill>
                <a:srgbClr val="0D0D0D">
                  <a:lumMod val="90000"/>
                  <a:lumOff val="10000"/>
                </a:srgbClr>
              </a:solidFill>
              <a:cs typeface="Segoe UI"/>
            </a:endParaRPr>
          </a:p>
          <a:p>
            <a:pPr lvl="0" defTabSz="914400">
              <a:defRPr/>
            </a:pPr>
            <a:endParaRPr kumimoji="0" lang="en-US" sz="1050" b="1" i="1" u="none" strike="noStrike" kern="1200" cap="none" spc="0" normalizeH="0" baseline="0" noProof="0" dirty="0">
              <a:ln>
                <a:noFill/>
              </a:ln>
              <a:solidFill>
                <a:srgbClr val="000000"/>
              </a:solidFill>
              <a:effectLst/>
              <a:uLnTx/>
              <a:uFillTx/>
              <a:ea typeface="+mn-ea"/>
              <a:cs typeface="+mn-cs"/>
            </a:endParaRPr>
          </a:p>
        </p:txBody>
      </p:sp>
      <p:grpSp>
        <p:nvGrpSpPr>
          <p:cNvPr id="73" name="Group 72">
            <a:extLst>
              <a:ext uri="{FF2B5EF4-FFF2-40B4-BE49-F238E27FC236}">
                <a16:creationId xmlns:a16="http://schemas.microsoft.com/office/drawing/2014/main" id="{6F8F64D7-34BE-410F-A8A0-9BE555034AAD}"/>
              </a:ext>
            </a:extLst>
          </p:cNvPr>
          <p:cNvGrpSpPr/>
          <p:nvPr/>
        </p:nvGrpSpPr>
        <p:grpSpPr>
          <a:xfrm>
            <a:off x="918039" y="3088141"/>
            <a:ext cx="2224491" cy="1594413"/>
            <a:chOff x="3308499" y="4646923"/>
            <a:chExt cx="2224491" cy="1594413"/>
          </a:xfrm>
        </p:grpSpPr>
        <p:pic>
          <p:nvPicPr>
            <p:cNvPr id="89" name="Graphic 88">
              <a:extLst>
                <a:ext uri="{FF2B5EF4-FFF2-40B4-BE49-F238E27FC236}">
                  <a16:creationId xmlns:a16="http://schemas.microsoft.com/office/drawing/2014/main" id="{B194ADEA-5ECF-478C-BC62-55C72677A10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85162" y="4646923"/>
              <a:ext cx="1071168" cy="1071166"/>
            </a:xfrm>
            <a:prstGeom prst="rect">
              <a:avLst/>
            </a:prstGeom>
          </p:spPr>
        </p:pic>
        <p:sp>
          <p:nvSpPr>
            <p:cNvPr id="90" name="TextBox 89">
              <a:extLst>
                <a:ext uri="{FF2B5EF4-FFF2-40B4-BE49-F238E27FC236}">
                  <a16:creationId xmlns:a16="http://schemas.microsoft.com/office/drawing/2014/main" id="{7C796423-BC7B-4373-B0FA-B0BC044D8EB6}"/>
                </a:ext>
              </a:extLst>
            </p:cNvPr>
            <p:cNvSpPr txBox="1"/>
            <p:nvPr/>
          </p:nvSpPr>
          <p:spPr>
            <a:xfrm>
              <a:off x="3308499" y="5779671"/>
              <a:ext cx="2224491" cy="461665"/>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Azure Database</a:t>
              </a: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000000"/>
                  </a:solidFill>
                  <a:effectLst/>
                  <a:uLnTx/>
                  <a:uFillTx/>
                  <a:latin typeface="Segoe UI"/>
                  <a:ea typeface="+mn-ea"/>
                  <a:cs typeface="+mn-cs"/>
                </a:rPr>
                <a:t>Migration Service</a:t>
              </a:r>
            </a:p>
          </p:txBody>
        </p:sp>
      </p:grpSp>
    </p:spTree>
    <p:extLst>
      <p:ext uri="{BB962C8B-B14F-4D97-AF65-F5344CB8AC3E}">
        <p14:creationId xmlns:p14="http://schemas.microsoft.com/office/powerpoint/2010/main" val="38878623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5"/>
                                        </p:tgtEl>
                                        <p:attrNameLst>
                                          <p:attrName>style.visibility</p:attrName>
                                        </p:attrNameLst>
                                      </p:cBhvr>
                                      <p:to>
                                        <p:strVal val="visible"/>
                                      </p:to>
                                    </p:set>
                                  </p:childTnLst>
                                </p:cTn>
                              </p:par>
                              <p:par>
                                <p:cTn id="13" presetID="6" presetClass="emph" presetSubtype="0" fill="hold" nodeType="withEffect">
                                  <p:stCondLst>
                                    <p:cond delay="0"/>
                                  </p:stCondLst>
                                  <p:childTnLst>
                                    <p:animScale>
                                      <p:cBhvr>
                                        <p:cTn id="14" dur="1000" fill="hold"/>
                                        <p:tgtEl>
                                          <p:spTgt spid="8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P spid="145" grpId="0" animBg="1"/>
      <p:bldP spid="146" grpId="0" animBg="1"/>
      <p:bldP spid="14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59C8D-70CF-F243-8359-FF979557E264}"/>
              </a:ext>
            </a:extLst>
          </p:cNvPr>
          <p:cNvSpPr>
            <a:spLocks noGrp="1"/>
          </p:cNvSpPr>
          <p:nvPr>
            <p:ph type="title"/>
          </p:nvPr>
        </p:nvSpPr>
        <p:spPr/>
        <p:txBody>
          <a:bodyPr/>
          <a:lstStyle/>
          <a:p>
            <a:r>
              <a:rPr lang="en-US" dirty="0"/>
              <a:t>Network Topologies for Database Migrations on Azure</a:t>
            </a:r>
          </a:p>
        </p:txBody>
      </p:sp>
      <p:sp>
        <p:nvSpPr>
          <p:cNvPr id="3" name="Text Placeholder 2">
            <a:extLst>
              <a:ext uri="{FF2B5EF4-FFF2-40B4-BE49-F238E27FC236}">
                <a16:creationId xmlns:a16="http://schemas.microsoft.com/office/drawing/2014/main" id="{EE862085-1D51-534D-8916-7FAED6ABBC0E}"/>
              </a:ext>
            </a:extLst>
          </p:cNvPr>
          <p:cNvSpPr>
            <a:spLocks noGrp="1"/>
          </p:cNvSpPr>
          <p:nvPr>
            <p:ph type="body" sz="quarter" idx="10"/>
          </p:nvPr>
        </p:nvSpPr>
        <p:spPr>
          <a:xfrm>
            <a:off x="588963" y="1011238"/>
            <a:ext cx="11020425" cy="307777"/>
          </a:xfrm>
        </p:spPr>
        <p:txBody>
          <a:bodyPr/>
          <a:lstStyle/>
          <a:p>
            <a:r>
              <a:rPr lang="en-IN" b="1" dirty="0"/>
              <a:t>Azure SQL Database Managed Instance configured for Hybrid workloads</a:t>
            </a:r>
          </a:p>
        </p:txBody>
      </p:sp>
      <p:pic>
        <p:nvPicPr>
          <p:cNvPr id="4" name="Picture 3">
            <a:extLst>
              <a:ext uri="{FF2B5EF4-FFF2-40B4-BE49-F238E27FC236}">
                <a16:creationId xmlns:a16="http://schemas.microsoft.com/office/drawing/2014/main" id="{5F148686-B1E4-4A43-ADC1-C61D83D7E492}"/>
              </a:ext>
            </a:extLst>
          </p:cNvPr>
          <p:cNvPicPr>
            <a:picLocks noChangeAspect="1"/>
          </p:cNvPicPr>
          <p:nvPr/>
        </p:nvPicPr>
        <p:blipFill>
          <a:blip r:embed="rId3"/>
          <a:stretch>
            <a:fillRect/>
          </a:stretch>
        </p:blipFill>
        <p:spPr>
          <a:xfrm>
            <a:off x="1628787" y="1319015"/>
            <a:ext cx="8128000" cy="4572000"/>
          </a:xfrm>
          <a:prstGeom prst="rect">
            <a:avLst/>
          </a:prstGeom>
        </p:spPr>
      </p:pic>
    </p:spTree>
    <p:extLst>
      <p:ext uri="{BB962C8B-B14F-4D97-AF65-F5344CB8AC3E}">
        <p14:creationId xmlns:p14="http://schemas.microsoft.com/office/powerpoint/2010/main" val="98585547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59C8D-70CF-F243-8359-FF979557E264}"/>
              </a:ext>
            </a:extLst>
          </p:cNvPr>
          <p:cNvSpPr>
            <a:spLocks noGrp="1"/>
          </p:cNvSpPr>
          <p:nvPr>
            <p:ph type="title"/>
          </p:nvPr>
        </p:nvSpPr>
        <p:spPr/>
        <p:txBody>
          <a:bodyPr/>
          <a:lstStyle/>
          <a:p>
            <a:r>
              <a:rPr lang="en-US" dirty="0"/>
              <a:t>Network Topologies for Database Migrations on Azure</a:t>
            </a:r>
          </a:p>
        </p:txBody>
      </p:sp>
      <p:sp>
        <p:nvSpPr>
          <p:cNvPr id="3" name="Text Placeholder 2">
            <a:extLst>
              <a:ext uri="{FF2B5EF4-FFF2-40B4-BE49-F238E27FC236}">
                <a16:creationId xmlns:a16="http://schemas.microsoft.com/office/drawing/2014/main" id="{EE862085-1D51-534D-8916-7FAED6ABBC0E}"/>
              </a:ext>
            </a:extLst>
          </p:cNvPr>
          <p:cNvSpPr>
            <a:spLocks noGrp="1"/>
          </p:cNvSpPr>
          <p:nvPr>
            <p:ph type="body" sz="quarter" idx="10"/>
          </p:nvPr>
        </p:nvSpPr>
        <p:spPr>
          <a:xfrm>
            <a:off x="588963" y="1011238"/>
            <a:ext cx="11020425" cy="307777"/>
          </a:xfrm>
        </p:spPr>
        <p:txBody>
          <a:bodyPr/>
          <a:lstStyle/>
          <a:p>
            <a:r>
              <a:rPr lang="en-IN" b="1" dirty="0"/>
              <a:t>Azure SQL Database Managed Instance isolated from the on-premises network</a:t>
            </a:r>
          </a:p>
        </p:txBody>
      </p:sp>
      <p:pic>
        <p:nvPicPr>
          <p:cNvPr id="5" name="Picture 4">
            <a:extLst>
              <a:ext uri="{FF2B5EF4-FFF2-40B4-BE49-F238E27FC236}">
                <a16:creationId xmlns:a16="http://schemas.microsoft.com/office/drawing/2014/main" id="{7DF13E73-D171-AA40-996F-9834097E8AD3}"/>
              </a:ext>
            </a:extLst>
          </p:cNvPr>
          <p:cNvPicPr>
            <a:picLocks noChangeAspect="1"/>
          </p:cNvPicPr>
          <p:nvPr/>
        </p:nvPicPr>
        <p:blipFill>
          <a:blip r:embed="rId3"/>
          <a:stretch>
            <a:fillRect/>
          </a:stretch>
        </p:blipFill>
        <p:spPr>
          <a:xfrm>
            <a:off x="588263" y="1416269"/>
            <a:ext cx="8128000" cy="4572000"/>
          </a:xfrm>
          <a:prstGeom prst="rect">
            <a:avLst/>
          </a:prstGeom>
        </p:spPr>
      </p:pic>
    </p:spTree>
    <p:extLst>
      <p:ext uri="{BB962C8B-B14F-4D97-AF65-F5344CB8AC3E}">
        <p14:creationId xmlns:p14="http://schemas.microsoft.com/office/powerpoint/2010/main" val="372139204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59C8D-70CF-F243-8359-FF979557E264}"/>
              </a:ext>
            </a:extLst>
          </p:cNvPr>
          <p:cNvSpPr>
            <a:spLocks noGrp="1"/>
          </p:cNvSpPr>
          <p:nvPr>
            <p:ph type="title"/>
          </p:nvPr>
        </p:nvSpPr>
        <p:spPr/>
        <p:txBody>
          <a:bodyPr/>
          <a:lstStyle/>
          <a:p>
            <a:r>
              <a:rPr lang="en-US" dirty="0"/>
              <a:t>Network Topologies for Database Migrations on Azure</a:t>
            </a:r>
          </a:p>
        </p:txBody>
      </p:sp>
      <p:sp>
        <p:nvSpPr>
          <p:cNvPr id="3" name="Text Placeholder 2">
            <a:extLst>
              <a:ext uri="{FF2B5EF4-FFF2-40B4-BE49-F238E27FC236}">
                <a16:creationId xmlns:a16="http://schemas.microsoft.com/office/drawing/2014/main" id="{EE862085-1D51-534D-8916-7FAED6ABBC0E}"/>
              </a:ext>
            </a:extLst>
          </p:cNvPr>
          <p:cNvSpPr>
            <a:spLocks noGrp="1"/>
          </p:cNvSpPr>
          <p:nvPr>
            <p:ph type="body" sz="quarter" idx="10"/>
          </p:nvPr>
        </p:nvSpPr>
        <p:spPr>
          <a:xfrm>
            <a:off x="588963" y="1011238"/>
            <a:ext cx="11020425" cy="307777"/>
          </a:xfrm>
        </p:spPr>
        <p:txBody>
          <a:bodyPr/>
          <a:lstStyle/>
          <a:p>
            <a:r>
              <a:rPr lang="en-IN" b="1" dirty="0"/>
              <a:t>Cloud-to-cloud migrations: shared VNet</a:t>
            </a:r>
          </a:p>
        </p:txBody>
      </p:sp>
      <p:pic>
        <p:nvPicPr>
          <p:cNvPr id="4" name="Picture 3">
            <a:extLst>
              <a:ext uri="{FF2B5EF4-FFF2-40B4-BE49-F238E27FC236}">
                <a16:creationId xmlns:a16="http://schemas.microsoft.com/office/drawing/2014/main" id="{38C428D9-4914-204B-8B7C-59BA99BBA210}"/>
              </a:ext>
            </a:extLst>
          </p:cNvPr>
          <p:cNvPicPr>
            <a:picLocks noChangeAspect="1"/>
          </p:cNvPicPr>
          <p:nvPr/>
        </p:nvPicPr>
        <p:blipFill>
          <a:blip r:embed="rId3"/>
          <a:stretch>
            <a:fillRect/>
          </a:stretch>
        </p:blipFill>
        <p:spPr>
          <a:xfrm>
            <a:off x="1427566" y="1561454"/>
            <a:ext cx="8128000" cy="4572000"/>
          </a:xfrm>
          <a:prstGeom prst="rect">
            <a:avLst/>
          </a:prstGeom>
        </p:spPr>
      </p:pic>
    </p:spTree>
    <p:extLst>
      <p:ext uri="{BB962C8B-B14F-4D97-AF65-F5344CB8AC3E}">
        <p14:creationId xmlns:p14="http://schemas.microsoft.com/office/powerpoint/2010/main" val="367413839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59C8D-70CF-F243-8359-FF979557E264}"/>
              </a:ext>
            </a:extLst>
          </p:cNvPr>
          <p:cNvSpPr>
            <a:spLocks noGrp="1"/>
          </p:cNvSpPr>
          <p:nvPr>
            <p:ph type="title"/>
          </p:nvPr>
        </p:nvSpPr>
        <p:spPr/>
        <p:txBody>
          <a:bodyPr/>
          <a:lstStyle/>
          <a:p>
            <a:r>
              <a:rPr lang="en-US" dirty="0"/>
              <a:t>Network Topologies for Database Migrations on Azure</a:t>
            </a:r>
          </a:p>
        </p:txBody>
      </p:sp>
      <p:sp>
        <p:nvSpPr>
          <p:cNvPr id="3" name="Text Placeholder 2">
            <a:extLst>
              <a:ext uri="{FF2B5EF4-FFF2-40B4-BE49-F238E27FC236}">
                <a16:creationId xmlns:a16="http://schemas.microsoft.com/office/drawing/2014/main" id="{EE862085-1D51-534D-8916-7FAED6ABBC0E}"/>
              </a:ext>
            </a:extLst>
          </p:cNvPr>
          <p:cNvSpPr>
            <a:spLocks noGrp="1"/>
          </p:cNvSpPr>
          <p:nvPr>
            <p:ph type="body" sz="quarter" idx="10"/>
          </p:nvPr>
        </p:nvSpPr>
        <p:spPr>
          <a:xfrm>
            <a:off x="588963" y="1011238"/>
            <a:ext cx="11020425" cy="307777"/>
          </a:xfrm>
        </p:spPr>
        <p:txBody>
          <a:bodyPr/>
          <a:lstStyle/>
          <a:p>
            <a:r>
              <a:rPr lang="en-IN" b="1" dirty="0"/>
              <a:t>Cloud to cloud migrations: isolated VNet</a:t>
            </a:r>
          </a:p>
        </p:txBody>
      </p:sp>
      <p:pic>
        <p:nvPicPr>
          <p:cNvPr id="5" name="Picture 4">
            <a:extLst>
              <a:ext uri="{FF2B5EF4-FFF2-40B4-BE49-F238E27FC236}">
                <a16:creationId xmlns:a16="http://schemas.microsoft.com/office/drawing/2014/main" id="{604ACCE0-6A11-FF45-BD41-D8E8530BA6C6}"/>
              </a:ext>
            </a:extLst>
          </p:cNvPr>
          <p:cNvPicPr>
            <a:picLocks noChangeAspect="1"/>
          </p:cNvPicPr>
          <p:nvPr/>
        </p:nvPicPr>
        <p:blipFill>
          <a:blip r:embed="rId3"/>
          <a:stretch>
            <a:fillRect/>
          </a:stretch>
        </p:blipFill>
        <p:spPr>
          <a:xfrm>
            <a:off x="2033523" y="1319015"/>
            <a:ext cx="8128000" cy="4572000"/>
          </a:xfrm>
          <a:prstGeom prst="rect">
            <a:avLst/>
          </a:prstGeom>
        </p:spPr>
      </p:pic>
    </p:spTree>
    <p:extLst>
      <p:ext uri="{BB962C8B-B14F-4D97-AF65-F5344CB8AC3E}">
        <p14:creationId xmlns:p14="http://schemas.microsoft.com/office/powerpoint/2010/main" val="87148102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63E76-483B-8B4E-92B9-77624DACD887}"/>
              </a:ext>
            </a:extLst>
          </p:cNvPr>
          <p:cNvSpPr>
            <a:spLocks noGrp="1"/>
          </p:cNvSpPr>
          <p:nvPr>
            <p:ph type="title"/>
          </p:nvPr>
        </p:nvSpPr>
        <p:spPr/>
        <p:txBody>
          <a:bodyPr/>
          <a:lstStyle/>
          <a:p>
            <a:r>
              <a:rPr lang="en-US" dirty="0"/>
              <a:t>Inbound Security rules</a:t>
            </a:r>
          </a:p>
        </p:txBody>
      </p:sp>
      <p:graphicFrame>
        <p:nvGraphicFramePr>
          <p:cNvPr id="4" name="Table 3">
            <a:extLst>
              <a:ext uri="{FF2B5EF4-FFF2-40B4-BE49-F238E27FC236}">
                <a16:creationId xmlns:a16="http://schemas.microsoft.com/office/drawing/2014/main" id="{C92A9246-F2BF-9846-B980-B16E616FB3F4}"/>
              </a:ext>
            </a:extLst>
          </p:cNvPr>
          <p:cNvGraphicFramePr>
            <a:graphicFrameLocks noGrp="1"/>
          </p:cNvGraphicFramePr>
          <p:nvPr>
            <p:extLst>
              <p:ext uri="{D42A27DB-BD31-4B8C-83A1-F6EECF244321}">
                <p14:modId xmlns:p14="http://schemas.microsoft.com/office/powerpoint/2010/main" val="2908773191"/>
              </p:ext>
            </p:extLst>
          </p:nvPr>
        </p:nvGraphicFramePr>
        <p:xfrm>
          <a:off x="588263" y="2347714"/>
          <a:ext cx="11018520" cy="1005840"/>
        </p:xfrm>
        <a:graphic>
          <a:graphicData uri="http://schemas.openxmlformats.org/drawingml/2006/table">
            <a:tbl>
              <a:tblPr/>
              <a:tblGrid>
                <a:gridCol w="1836420">
                  <a:extLst>
                    <a:ext uri="{9D8B030D-6E8A-4147-A177-3AD203B41FA5}">
                      <a16:colId xmlns:a16="http://schemas.microsoft.com/office/drawing/2014/main" val="2064987636"/>
                    </a:ext>
                  </a:extLst>
                </a:gridCol>
                <a:gridCol w="1836420">
                  <a:extLst>
                    <a:ext uri="{9D8B030D-6E8A-4147-A177-3AD203B41FA5}">
                      <a16:colId xmlns:a16="http://schemas.microsoft.com/office/drawing/2014/main" val="1662223952"/>
                    </a:ext>
                  </a:extLst>
                </a:gridCol>
                <a:gridCol w="1836420">
                  <a:extLst>
                    <a:ext uri="{9D8B030D-6E8A-4147-A177-3AD203B41FA5}">
                      <a16:colId xmlns:a16="http://schemas.microsoft.com/office/drawing/2014/main" val="1601039386"/>
                    </a:ext>
                  </a:extLst>
                </a:gridCol>
                <a:gridCol w="1836420">
                  <a:extLst>
                    <a:ext uri="{9D8B030D-6E8A-4147-A177-3AD203B41FA5}">
                      <a16:colId xmlns:a16="http://schemas.microsoft.com/office/drawing/2014/main" val="3799951495"/>
                    </a:ext>
                  </a:extLst>
                </a:gridCol>
                <a:gridCol w="1836420">
                  <a:extLst>
                    <a:ext uri="{9D8B030D-6E8A-4147-A177-3AD203B41FA5}">
                      <a16:colId xmlns:a16="http://schemas.microsoft.com/office/drawing/2014/main" val="179986208"/>
                    </a:ext>
                  </a:extLst>
                </a:gridCol>
                <a:gridCol w="1836420">
                  <a:extLst>
                    <a:ext uri="{9D8B030D-6E8A-4147-A177-3AD203B41FA5}">
                      <a16:colId xmlns:a16="http://schemas.microsoft.com/office/drawing/2014/main" val="3674853585"/>
                    </a:ext>
                  </a:extLst>
                </a:gridCol>
              </a:tblGrid>
              <a:tr h="0">
                <a:tc>
                  <a:txBody>
                    <a:bodyPr/>
                    <a:lstStyle/>
                    <a:p>
                      <a:pPr algn="l" fontAlgn="b"/>
                      <a:r>
                        <a:rPr lang="en-IN" b="1">
                          <a:effectLst/>
                        </a:rPr>
                        <a:t>NAME</a:t>
                      </a:r>
                      <a:endParaRPr lang="en-IN">
                        <a:effectLst/>
                      </a:endParaRPr>
                    </a:p>
                  </a:txBody>
                  <a:tcPr marL="152400" marR="152400" marT="114300" marB="114300" anchor="b">
                    <a:lnL w="12700" cap="flat" cmpd="sng" algn="ctr">
                      <a:solidFill>
                        <a:srgbClr val="8060F8"/>
                      </a:solidFill>
                      <a:prstDash val="solid"/>
                      <a:round/>
                      <a:headEnd type="none" w="med" len="med"/>
                      <a:tailEnd type="none" w="med" len="med"/>
                    </a:lnL>
                    <a:lnR w="12700" cap="flat" cmpd="sng" algn="ctr">
                      <a:solidFill>
                        <a:srgbClr val="00CEF8"/>
                      </a:solidFill>
                      <a:prstDash val="solid"/>
                      <a:round/>
                      <a:headEnd type="none" w="med" len="med"/>
                      <a:tailEnd type="none" w="med" len="med"/>
                    </a:lnR>
                    <a:lnT w="12700" cap="flat" cmpd="sng" algn="ctr">
                      <a:solidFill>
                        <a:srgbClr val="8060F8"/>
                      </a:solidFill>
                      <a:prstDash val="solid"/>
                      <a:round/>
                      <a:headEnd type="none" w="med" len="med"/>
                      <a:tailEnd type="none" w="med" len="med"/>
                    </a:lnT>
                    <a:lnB w="9525" cap="flat" cmpd="sng" algn="ctr">
                      <a:solidFill>
                        <a:srgbClr val="E0BBF9"/>
                      </a:solidFill>
                      <a:prstDash val="solid"/>
                      <a:round/>
                      <a:headEnd type="none" w="med" len="med"/>
                      <a:tailEnd type="none" w="med" len="med"/>
                    </a:lnB>
                  </a:tcPr>
                </a:tc>
                <a:tc>
                  <a:txBody>
                    <a:bodyPr/>
                    <a:lstStyle/>
                    <a:p>
                      <a:pPr algn="l" fontAlgn="b"/>
                      <a:r>
                        <a:rPr lang="en-IN" b="1">
                          <a:effectLst/>
                        </a:rPr>
                        <a:t>PORT</a:t>
                      </a:r>
                      <a:endParaRPr lang="en-IN">
                        <a:effectLst/>
                      </a:endParaRPr>
                    </a:p>
                  </a:txBody>
                  <a:tcPr marL="152400" marR="152400" marT="114300" marB="114300" anchor="b">
                    <a:lnL w="12700" cap="flat" cmpd="sng" algn="ctr">
                      <a:solidFill>
                        <a:srgbClr val="00CEF8"/>
                      </a:solidFill>
                      <a:prstDash val="solid"/>
                      <a:round/>
                      <a:headEnd type="none" w="med" len="med"/>
                      <a:tailEnd type="none" w="med" len="med"/>
                    </a:lnL>
                    <a:lnR w="12700" cap="flat" cmpd="sng" algn="ctr">
                      <a:solidFill>
                        <a:srgbClr val="A0EFF8"/>
                      </a:solidFill>
                      <a:prstDash val="solid"/>
                      <a:round/>
                      <a:headEnd type="none" w="med" len="med"/>
                      <a:tailEnd type="none" w="med" len="med"/>
                    </a:lnR>
                    <a:lnT w="12700" cap="flat" cmpd="sng" algn="ctr">
                      <a:solidFill>
                        <a:srgbClr val="00CEF8"/>
                      </a:solidFill>
                      <a:prstDash val="solid"/>
                      <a:round/>
                      <a:headEnd type="none" w="med" len="med"/>
                      <a:tailEnd type="none" w="med" len="med"/>
                    </a:lnT>
                    <a:lnB w="9525" cap="flat" cmpd="sng" algn="ctr">
                      <a:solidFill>
                        <a:srgbClr val="E046FA"/>
                      </a:solidFill>
                      <a:prstDash val="solid"/>
                      <a:round/>
                      <a:headEnd type="none" w="med" len="med"/>
                      <a:tailEnd type="none" w="med" len="med"/>
                    </a:lnB>
                  </a:tcPr>
                </a:tc>
                <a:tc>
                  <a:txBody>
                    <a:bodyPr/>
                    <a:lstStyle/>
                    <a:p>
                      <a:pPr algn="l" fontAlgn="b"/>
                      <a:r>
                        <a:rPr lang="en-IN" b="1">
                          <a:effectLst/>
                        </a:rPr>
                        <a:t>PROTOCOL</a:t>
                      </a:r>
                      <a:endParaRPr lang="en-IN">
                        <a:effectLst/>
                      </a:endParaRPr>
                    </a:p>
                  </a:txBody>
                  <a:tcPr marL="152400" marR="152400" marT="114300" marB="114300" anchor="b">
                    <a:lnL w="12700" cap="flat" cmpd="sng" algn="ctr">
                      <a:solidFill>
                        <a:srgbClr val="A0EFF8"/>
                      </a:solidFill>
                      <a:prstDash val="solid"/>
                      <a:round/>
                      <a:headEnd type="none" w="med" len="med"/>
                      <a:tailEnd type="none" w="med" len="med"/>
                    </a:lnL>
                    <a:lnR w="12700" cap="flat" cmpd="sng" algn="ctr">
                      <a:solidFill>
                        <a:srgbClr val="40FEF8"/>
                      </a:solidFill>
                      <a:prstDash val="solid"/>
                      <a:round/>
                      <a:headEnd type="none" w="med" len="med"/>
                      <a:tailEnd type="none" w="med" len="med"/>
                    </a:lnR>
                    <a:lnT w="12700" cap="flat" cmpd="sng" algn="ctr">
                      <a:solidFill>
                        <a:srgbClr val="A0EFF8"/>
                      </a:solidFill>
                      <a:prstDash val="solid"/>
                      <a:round/>
                      <a:headEnd type="none" w="med" len="med"/>
                      <a:tailEnd type="none" w="med" len="med"/>
                    </a:lnT>
                    <a:lnB w="9525" cap="flat" cmpd="sng" algn="ctr">
                      <a:solidFill>
                        <a:srgbClr val="2076E4"/>
                      </a:solidFill>
                      <a:prstDash val="solid"/>
                      <a:round/>
                      <a:headEnd type="none" w="med" len="med"/>
                      <a:tailEnd type="none" w="med" len="med"/>
                    </a:lnB>
                  </a:tcPr>
                </a:tc>
                <a:tc>
                  <a:txBody>
                    <a:bodyPr/>
                    <a:lstStyle/>
                    <a:p>
                      <a:pPr algn="l" fontAlgn="b"/>
                      <a:r>
                        <a:rPr lang="en-IN" b="1">
                          <a:effectLst/>
                        </a:rPr>
                        <a:t>SOURCE</a:t>
                      </a:r>
                      <a:endParaRPr lang="en-IN">
                        <a:effectLst/>
                      </a:endParaRPr>
                    </a:p>
                  </a:txBody>
                  <a:tcPr marL="152400" marR="152400" marT="114300" marB="114300" anchor="b">
                    <a:lnL w="12700" cap="flat" cmpd="sng" algn="ctr">
                      <a:solidFill>
                        <a:srgbClr val="40FEF8"/>
                      </a:solidFill>
                      <a:prstDash val="solid"/>
                      <a:round/>
                      <a:headEnd type="none" w="med" len="med"/>
                      <a:tailEnd type="none" w="med" len="med"/>
                    </a:lnL>
                    <a:lnR w="12700" cap="flat" cmpd="sng" algn="ctr">
                      <a:solidFill>
                        <a:srgbClr val="E0BBF8"/>
                      </a:solidFill>
                      <a:prstDash val="solid"/>
                      <a:round/>
                      <a:headEnd type="none" w="med" len="med"/>
                      <a:tailEnd type="none" w="med" len="med"/>
                    </a:lnR>
                    <a:lnT w="12700" cap="flat" cmpd="sng" algn="ctr">
                      <a:solidFill>
                        <a:srgbClr val="40FEF8"/>
                      </a:solidFill>
                      <a:prstDash val="solid"/>
                      <a:round/>
                      <a:headEnd type="none" w="med" len="med"/>
                      <a:tailEnd type="none" w="med" len="med"/>
                    </a:lnT>
                    <a:lnB w="9525" cap="flat" cmpd="sng" algn="ctr">
                      <a:solidFill>
                        <a:srgbClr val="80C8E7"/>
                      </a:solidFill>
                      <a:prstDash val="solid"/>
                      <a:round/>
                      <a:headEnd type="none" w="med" len="med"/>
                      <a:tailEnd type="none" w="med" len="med"/>
                    </a:lnB>
                  </a:tcPr>
                </a:tc>
                <a:tc>
                  <a:txBody>
                    <a:bodyPr/>
                    <a:lstStyle/>
                    <a:p>
                      <a:pPr algn="l" fontAlgn="b"/>
                      <a:r>
                        <a:rPr lang="en-IN" b="1">
                          <a:effectLst/>
                        </a:rPr>
                        <a:t>DESTINATION</a:t>
                      </a:r>
                      <a:endParaRPr lang="en-IN">
                        <a:effectLst/>
                      </a:endParaRPr>
                    </a:p>
                  </a:txBody>
                  <a:tcPr marL="152400" marR="152400" marT="114300" marB="114300" anchor="b">
                    <a:lnL w="12700" cap="flat" cmpd="sng" algn="ctr">
                      <a:solidFill>
                        <a:srgbClr val="E0BBF8"/>
                      </a:solidFill>
                      <a:prstDash val="solid"/>
                      <a:round/>
                      <a:headEnd type="none" w="med" len="med"/>
                      <a:tailEnd type="none" w="med" len="med"/>
                    </a:lnL>
                    <a:lnR w="12700" cap="flat" cmpd="sng" algn="ctr">
                      <a:solidFill>
                        <a:srgbClr val="20B3F8"/>
                      </a:solidFill>
                      <a:prstDash val="solid"/>
                      <a:round/>
                      <a:headEnd type="none" w="med" len="med"/>
                      <a:tailEnd type="none" w="med" len="med"/>
                    </a:lnR>
                    <a:lnT w="12700" cap="flat" cmpd="sng" algn="ctr">
                      <a:solidFill>
                        <a:srgbClr val="E0BBF8"/>
                      </a:solidFill>
                      <a:prstDash val="solid"/>
                      <a:round/>
                      <a:headEnd type="none" w="med" len="med"/>
                      <a:tailEnd type="none" w="med" len="med"/>
                    </a:lnT>
                    <a:lnB w="9525" cap="flat" cmpd="sng" algn="ctr">
                      <a:solidFill>
                        <a:srgbClr val="A036E0"/>
                      </a:solidFill>
                      <a:prstDash val="solid"/>
                      <a:round/>
                      <a:headEnd type="none" w="med" len="med"/>
                      <a:tailEnd type="none" w="med" len="med"/>
                    </a:lnB>
                  </a:tcPr>
                </a:tc>
                <a:tc>
                  <a:txBody>
                    <a:bodyPr/>
                    <a:lstStyle/>
                    <a:p>
                      <a:pPr algn="l" fontAlgn="b"/>
                      <a:r>
                        <a:rPr lang="en-IN" b="1">
                          <a:effectLst/>
                        </a:rPr>
                        <a:t>ACTION</a:t>
                      </a:r>
                      <a:endParaRPr lang="en-IN">
                        <a:effectLst/>
                      </a:endParaRPr>
                    </a:p>
                  </a:txBody>
                  <a:tcPr marL="152400" marR="152400" marT="114300" marB="114300" anchor="b">
                    <a:lnL w="12700" cap="flat" cmpd="sng" algn="ctr">
                      <a:solidFill>
                        <a:srgbClr val="20B3F8"/>
                      </a:solidFill>
                      <a:prstDash val="solid"/>
                      <a:round/>
                      <a:headEnd type="none" w="med" len="med"/>
                      <a:tailEnd type="none" w="med" len="med"/>
                    </a:lnL>
                    <a:lnR w="12700" cap="flat" cmpd="sng" algn="ctr">
                      <a:solidFill>
                        <a:srgbClr val="20B3F8"/>
                      </a:solidFill>
                      <a:prstDash val="solid"/>
                      <a:round/>
                      <a:headEnd type="none" w="med" len="med"/>
                      <a:tailEnd type="none" w="med" len="med"/>
                    </a:lnR>
                    <a:lnT w="12700" cap="flat" cmpd="sng" algn="ctr">
                      <a:solidFill>
                        <a:srgbClr val="20B3F8"/>
                      </a:solidFill>
                      <a:prstDash val="solid"/>
                      <a:round/>
                      <a:headEnd type="none" w="med" len="med"/>
                      <a:tailEnd type="none" w="med" len="med"/>
                    </a:lnT>
                    <a:lnB w="9525" cap="flat" cmpd="sng" algn="ctr">
                      <a:solidFill>
                        <a:srgbClr val="A069E2"/>
                      </a:solidFill>
                      <a:prstDash val="solid"/>
                      <a:round/>
                      <a:headEnd type="none" w="med" len="med"/>
                      <a:tailEnd type="none" w="med" len="med"/>
                    </a:lnB>
                  </a:tcPr>
                </a:tc>
                <a:extLst>
                  <a:ext uri="{0D108BD9-81ED-4DB2-BD59-A6C34878D82A}">
                    <a16:rowId xmlns:a16="http://schemas.microsoft.com/office/drawing/2014/main" val="2529057730"/>
                  </a:ext>
                </a:extLst>
              </a:tr>
              <a:tr h="0">
                <a:tc>
                  <a:txBody>
                    <a:bodyPr/>
                    <a:lstStyle/>
                    <a:p>
                      <a:pPr algn="l" fontAlgn="t"/>
                      <a:r>
                        <a:rPr lang="en-IN">
                          <a:effectLst/>
                        </a:rPr>
                        <a:t>DMS_subnet</a:t>
                      </a:r>
                    </a:p>
                  </a:txBody>
                  <a:tcPr marL="152400" marR="152400" marT="114300" marB="114300">
                    <a:lnL w="12700" cap="flat" cmpd="sng" algn="ctr">
                      <a:solidFill>
                        <a:srgbClr val="E0BBF9"/>
                      </a:solidFill>
                      <a:prstDash val="solid"/>
                      <a:round/>
                      <a:headEnd type="none" w="med" len="med"/>
                      <a:tailEnd type="none" w="med" len="med"/>
                    </a:lnL>
                    <a:lnR w="12700" cap="flat" cmpd="sng" algn="ctr">
                      <a:solidFill>
                        <a:srgbClr val="E046FA"/>
                      </a:solidFill>
                      <a:prstDash val="solid"/>
                      <a:round/>
                      <a:headEnd type="none" w="med" len="med"/>
                      <a:tailEnd type="none" w="med" len="med"/>
                    </a:lnR>
                    <a:lnT w="9525" cap="flat" cmpd="sng" algn="ctr">
                      <a:solidFill>
                        <a:srgbClr val="E0BBF9"/>
                      </a:solidFill>
                      <a:prstDash val="solid"/>
                      <a:round/>
                      <a:headEnd type="none" w="med" len="med"/>
                      <a:tailEnd type="none" w="med" len="med"/>
                    </a:lnT>
                    <a:lnB w="12700" cap="flat" cmpd="sng" algn="ctr">
                      <a:solidFill>
                        <a:srgbClr val="E0BBF9"/>
                      </a:solidFill>
                      <a:prstDash val="solid"/>
                      <a:round/>
                      <a:headEnd type="none" w="med" len="med"/>
                      <a:tailEnd type="none" w="med" len="med"/>
                    </a:lnB>
                  </a:tcPr>
                </a:tc>
                <a:tc>
                  <a:txBody>
                    <a:bodyPr/>
                    <a:lstStyle/>
                    <a:p>
                      <a:pPr algn="l" fontAlgn="t"/>
                      <a:r>
                        <a:rPr lang="en-IN" dirty="0">
                          <a:effectLst/>
                        </a:rPr>
                        <a:t>Any</a:t>
                      </a:r>
                    </a:p>
                  </a:txBody>
                  <a:tcPr marL="152400" marR="152400" marT="114300" marB="114300">
                    <a:lnL w="12700" cap="flat" cmpd="sng" algn="ctr">
                      <a:solidFill>
                        <a:srgbClr val="E046FA"/>
                      </a:solidFill>
                      <a:prstDash val="solid"/>
                      <a:round/>
                      <a:headEnd type="none" w="med" len="med"/>
                      <a:tailEnd type="none" w="med" len="med"/>
                    </a:lnL>
                    <a:lnR w="12700" cap="flat" cmpd="sng" algn="ctr">
                      <a:solidFill>
                        <a:srgbClr val="2076E4"/>
                      </a:solidFill>
                      <a:prstDash val="solid"/>
                      <a:round/>
                      <a:headEnd type="none" w="med" len="med"/>
                      <a:tailEnd type="none" w="med" len="med"/>
                    </a:lnR>
                    <a:lnT w="9525" cap="flat" cmpd="sng" algn="ctr">
                      <a:solidFill>
                        <a:srgbClr val="E046FA"/>
                      </a:solidFill>
                      <a:prstDash val="solid"/>
                      <a:round/>
                      <a:headEnd type="none" w="med" len="med"/>
                      <a:tailEnd type="none" w="med" len="med"/>
                    </a:lnT>
                    <a:lnB w="12700" cap="flat" cmpd="sng" algn="ctr">
                      <a:solidFill>
                        <a:srgbClr val="E046FA"/>
                      </a:solidFill>
                      <a:prstDash val="solid"/>
                      <a:round/>
                      <a:headEnd type="none" w="med" len="med"/>
                      <a:tailEnd type="none" w="med" len="med"/>
                    </a:lnB>
                  </a:tcPr>
                </a:tc>
                <a:tc>
                  <a:txBody>
                    <a:bodyPr/>
                    <a:lstStyle/>
                    <a:p>
                      <a:pPr algn="l" fontAlgn="t"/>
                      <a:r>
                        <a:rPr lang="en-IN">
                          <a:effectLst/>
                        </a:rPr>
                        <a:t>Any</a:t>
                      </a:r>
                    </a:p>
                  </a:txBody>
                  <a:tcPr marL="152400" marR="152400" marT="114300" marB="114300">
                    <a:lnL w="12700" cap="flat" cmpd="sng" algn="ctr">
                      <a:solidFill>
                        <a:srgbClr val="2076E4"/>
                      </a:solidFill>
                      <a:prstDash val="solid"/>
                      <a:round/>
                      <a:headEnd type="none" w="med" len="med"/>
                      <a:tailEnd type="none" w="med" len="med"/>
                    </a:lnL>
                    <a:lnR w="12700" cap="flat" cmpd="sng" algn="ctr">
                      <a:solidFill>
                        <a:srgbClr val="80C8E7"/>
                      </a:solidFill>
                      <a:prstDash val="solid"/>
                      <a:round/>
                      <a:headEnd type="none" w="med" len="med"/>
                      <a:tailEnd type="none" w="med" len="med"/>
                    </a:lnR>
                    <a:lnT w="9525" cap="flat" cmpd="sng" algn="ctr">
                      <a:solidFill>
                        <a:srgbClr val="2076E4"/>
                      </a:solidFill>
                      <a:prstDash val="solid"/>
                      <a:round/>
                      <a:headEnd type="none" w="med" len="med"/>
                      <a:tailEnd type="none" w="med" len="med"/>
                    </a:lnT>
                    <a:lnB w="12700" cap="flat" cmpd="sng" algn="ctr">
                      <a:solidFill>
                        <a:srgbClr val="2076E4"/>
                      </a:solidFill>
                      <a:prstDash val="solid"/>
                      <a:round/>
                      <a:headEnd type="none" w="med" len="med"/>
                      <a:tailEnd type="none" w="med" len="med"/>
                    </a:lnB>
                  </a:tcPr>
                </a:tc>
                <a:tc>
                  <a:txBody>
                    <a:bodyPr/>
                    <a:lstStyle/>
                    <a:p>
                      <a:pPr algn="l" fontAlgn="t"/>
                      <a:r>
                        <a:rPr lang="en-IN">
                          <a:effectLst/>
                        </a:rPr>
                        <a:t>DMS SUBNET</a:t>
                      </a:r>
                    </a:p>
                  </a:txBody>
                  <a:tcPr marL="152400" marR="152400" marT="114300" marB="114300">
                    <a:lnL w="12700" cap="flat" cmpd="sng" algn="ctr">
                      <a:solidFill>
                        <a:srgbClr val="80C8E7"/>
                      </a:solidFill>
                      <a:prstDash val="solid"/>
                      <a:round/>
                      <a:headEnd type="none" w="med" len="med"/>
                      <a:tailEnd type="none" w="med" len="med"/>
                    </a:lnL>
                    <a:lnR w="12700" cap="flat" cmpd="sng" algn="ctr">
                      <a:solidFill>
                        <a:srgbClr val="A036E0"/>
                      </a:solidFill>
                      <a:prstDash val="solid"/>
                      <a:round/>
                      <a:headEnd type="none" w="med" len="med"/>
                      <a:tailEnd type="none" w="med" len="med"/>
                    </a:lnR>
                    <a:lnT w="9525" cap="flat" cmpd="sng" algn="ctr">
                      <a:solidFill>
                        <a:srgbClr val="80C8E7"/>
                      </a:solidFill>
                      <a:prstDash val="solid"/>
                      <a:round/>
                      <a:headEnd type="none" w="med" len="med"/>
                      <a:tailEnd type="none" w="med" len="med"/>
                    </a:lnT>
                    <a:lnB w="12700" cap="flat" cmpd="sng" algn="ctr">
                      <a:solidFill>
                        <a:srgbClr val="80C8E7"/>
                      </a:solidFill>
                      <a:prstDash val="solid"/>
                      <a:round/>
                      <a:headEnd type="none" w="med" len="med"/>
                      <a:tailEnd type="none" w="med" len="med"/>
                    </a:lnB>
                  </a:tcPr>
                </a:tc>
                <a:tc>
                  <a:txBody>
                    <a:bodyPr/>
                    <a:lstStyle/>
                    <a:p>
                      <a:pPr algn="l" fontAlgn="t"/>
                      <a:r>
                        <a:rPr lang="en-IN">
                          <a:effectLst/>
                        </a:rPr>
                        <a:t>Any</a:t>
                      </a:r>
                    </a:p>
                  </a:txBody>
                  <a:tcPr marL="152400" marR="152400" marT="114300" marB="114300">
                    <a:lnL w="12700" cap="flat" cmpd="sng" algn="ctr">
                      <a:solidFill>
                        <a:srgbClr val="A036E0"/>
                      </a:solidFill>
                      <a:prstDash val="solid"/>
                      <a:round/>
                      <a:headEnd type="none" w="med" len="med"/>
                      <a:tailEnd type="none" w="med" len="med"/>
                    </a:lnL>
                    <a:lnR w="12700" cap="flat" cmpd="sng" algn="ctr">
                      <a:solidFill>
                        <a:srgbClr val="A069E2"/>
                      </a:solidFill>
                      <a:prstDash val="solid"/>
                      <a:round/>
                      <a:headEnd type="none" w="med" len="med"/>
                      <a:tailEnd type="none" w="med" len="med"/>
                    </a:lnR>
                    <a:lnT w="9525" cap="flat" cmpd="sng" algn="ctr">
                      <a:solidFill>
                        <a:srgbClr val="A036E0"/>
                      </a:solidFill>
                      <a:prstDash val="solid"/>
                      <a:round/>
                      <a:headEnd type="none" w="med" len="med"/>
                      <a:tailEnd type="none" w="med" len="med"/>
                    </a:lnT>
                    <a:lnB w="12700" cap="flat" cmpd="sng" algn="ctr">
                      <a:solidFill>
                        <a:srgbClr val="A036E0"/>
                      </a:solidFill>
                      <a:prstDash val="solid"/>
                      <a:round/>
                      <a:headEnd type="none" w="med" len="med"/>
                      <a:tailEnd type="none" w="med" len="med"/>
                    </a:lnB>
                  </a:tcPr>
                </a:tc>
                <a:tc>
                  <a:txBody>
                    <a:bodyPr/>
                    <a:lstStyle/>
                    <a:p>
                      <a:pPr algn="l" fontAlgn="t"/>
                      <a:r>
                        <a:rPr lang="en-IN" dirty="0">
                          <a:effectLst/>
                        </a:rPr>
                        <a:t>Allow</a:t>
                      </a:r>
                    </a:p>
                  </a:txBody>
                  <a:tcPr marL="152400" marR="152400" marT="114300" marB="114300">
                    <a:lnL w="12700" cap="flat" cmpd="sng" algn="ctr">
                      <a:solidFill>
                        <a:srgbClr val="A069E2"/>
                      </a:solidFill>
                      <a:prstDash val="solid"/>
                      <a:round/>
                      <a:headEnd type="none" w="med" len="med"/>
                      <a:tailEnd type="none" w="med" len="med"/>
                    </a:lnL>
                    <a:lnR w="12700" cap="flat" cmpd="sng" algn="ctr">
                      <a:solidFill>
                        <a:srgbClr val="A069E2"/>
                      </a:solidFill>
                      <a:prstDash val="solid"/>
                      <a:round/>
                      <a:headEnd type="none" w="med" len="med"/>
                      <a:tailEnd type="none" w="med" len="med"/>
                    </a:lnR>
                    <a:lnT w="9525" cap="flat" cmpd="sng" algn="ctr">
                      <a:solidFill>
                        <a:srgbClr val="A069E2"/>
                      </a:solidFill>
                      <a:prstDash val="solid"/>
                      <a:round/>
                      <a:headEnd type="none" w="med" len="med"/>
                      <a:tailEnd type="none" w="med" len="med"/>
                    </a:lnT>
                    <a:lnB w="12700" cap="flat" cmpd="sng" algn="ctr">
                      <a:solidFill>
                        <a:srgbClr val="A069E2"/>
                      </a:solidFill>
                      <a:prstDash val="solid"/>
                      <a:round/>
                      <a:headEnd type="none" w="med" len="med"/>
                      <a:tailEnd type="none" w="med" len="med"/>
                    </a:lnB>
                  </a:tcPr>
                </a:tc>
                <a:extLst>
                  <a:ext uri="{0D108BD9-81ED-4DB2-BD59-A6C34878D82A}">
                    <a16:rowId xmlns:a16="http://schemas.microsoft.com/office/drawing/2014/main" val="1146851760"/>
                  </a:ext>
                </a:extLst>
              </a:tr>
            </a:tbl>
          </a:graphicData>
        </a:graphic>
      </p:graphicFrame>
    </p:spTree>
    <p:extLst>
      <p:ext uri="{BB962C8B-B14F-4D97-AF65-F5344CB8AC3E}">
        <p14:creationId xmlns:p14="http://schemas.microsoft.com/office/powerpoint/2010/main" val="396094345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414F1-A15B-D249-9036-3F74F2D1C328}"/>
              </a:ext>
            </a:extLst>
          </p:cNvPr>
          <p:cNvSpPr>
            <a:spLocks noGrp="1"/>
          </p:cNvSpPr>
          <p:nvPr>
            <p:ph type="title"/>
          </p:nvPr>
        </p:nvSpPr>
        <p:spPr>
          <a:xfrm>
            <a:off x="588263" y="457200"/>
            <a:ext cx="11018520" cy="553998"/>
          </a:xfrm>
        </p:spPr>
        <p:txBody>
          <a:bodyPr/>
          <a:lstStyle/>
          <a:p>
            <a:r>
              <a:rPr lang="en-IN" b="1" dirty="0"/>
              <a:t>Outbound security rules</a:t>
            </a:r>
            <a:endParaRPr lang="en-US" dirty="0"/>
          </a:p>
        </p:txBody>
      </p:sp>
      <p:graphicFrame>
        <p:nvGraphicFramePr>
          <p:cNvPr id="6" name="Table 5">
            <a:extLst>
              <a:ext uri="{FF2B5EF4-FFF2-40B4-BE49-F238E27FC236}">
                <a16:creationId xmlns:a16="http://schemas.microsoft.com/office/drawing/2014/main" id="{7C30D4BA-CB50-B34A-ADE4-FC803C14EAB5}"/>
              </a:ext>
            </a:extLst>
          </p:cNvPr>
          <p:cNvGraphicFramePr>
            <a:graphicFrameLocks noGrp="1"/>
          </p:cNvGraphicFramePr>
          <p:nvPr>
            <p:extLst>
              <p:ext uri="{D42A27DB-BD31-4B8C-83A1-F6EECF244321}">
                <p14:modId xmlns:p14="http://schemas.microsoft.com/office/powerpoint/2010/main" val="1352565946"/>
              </p:ext>
            </p:extLst>
          </p:nvPr>
        </p:nvGraphicFramePr>
        <p:xfrm>
          <a:off x="805913" y="1435099"/>
          <a:ext cx="10800870" cy="3803327"/>
        </p:xfrm>
        <a:graphic>
          <a:graphicData uri="http://schemas.openxmlformats.org/drawingml/2006/table">
            <a:tbl>
              <a:tblPr/>
              <a:tblGrid>
                <a:gridCol w="1800145">
                  <a:extLst>
                    <a:ext uri="{9D8B030D-6E8A-4147-A177-3AD203B41FA5}">
                      <a16:colId xmlns:a16="http://schemas.microsoft.com/office/drawing/2014/main" val="1413809446"/>
                    </a:ext>
                  </a:extLst>
                </a:gridCol>
                <a:gridCol w="1800145">
                  <a:extLst>
                    <a:ext uri="{9D8B030D-6E8A-4147-A177-3AD203B41FA5}">
                      <a16:colId xmlns:a16="http://schemas.microsoft.com/office/drawing/2014/main" val="3152949974"/>
                    </a:ext>
                  </a:extLst>
                </a:gridCol>
                <a:gridCol w="1800145">
                  <a:extLst>
                    <a:ext uri="{9D8B030D-6E8A-4147-A177-3AD203B41FA5}">
                      <a16:colId xmlns:a16="http://schemas.microsoft.com/office/drawing/2014/main" val="1525732601"/>
                    </a:ext>
                  </a:extLst>
                </a:gridCol>
                <a:gridCol w="1800145">
                  <a:extLst>
                    <a:ext uri="{9D8B030D-6E8A-4147-A177-3AD203B41FA5}">
                      <a16:colId xmlns:a16="http://schemas.microsoft.com/office/drawing/2014/main" val="4200568520"/>
                    </a:ext>
                  </a:extLst>
                </a:gridCol>
                <a:gridCol w="1800145">
                  <a:extLst>
                    <a:ext uri="{9D8B030D-6E8A-4147-A177-3AD203B41FA5}">
                      <a16:colId xmlns:a16="http://schemas.microsoft.com/office/drawing/2014/main" val="1163178043"/>
                    </a:ext>
                  </a:extLst>
                </a:gridCol>
                <a:gridCol w="1800145">
                  <a:extLst>
                    <a:ext uri="{9D8B030D-6E8A-4147-A177-3AD203B41FA5}">
                      <a16:colId xmlns:a16="http://schemas.microsoft.com/office/drawing/2014/main" val="182757173"/>
                    </a:ext>
                  </a:extLst>
                </a:gridCol>
              </a:tblGrid>
              <a:tr h="351394">
                <a:tc>
                  <a:txBody>
                    <a:bodyPr/>
                    <a:lstStyle/>
                    <a:p>
                      <a:pPr algn="l" fontAlgn="b"/>
                      <a:r>
                        <a:rPr lang="en-IN" sz="2000" b="1">
                          <a:effectLst/>
                        </a:rPr>
                        <a:t>NAME</a:t>
                      </a:r>
                      <a:endParaRPr lang="en-IN" sz="2000">
                        <a:effectLst/>
                      </a:endParaRPr>
                    </a:p>
                  </a:txBody>
                  <a:tcPr marL="29219" marR="29219" marT="21914" marB="21914" anchor="b">
                    <a:lnL w="12700" cap="flat" cmpd="sng" algn="ctr">
                      <a:solidFill>
                        <a:srgbClr val="406FF7"/>
                      </a:solidFill>
                      <a:prstDash val="solid"/>
                      <a:round/>
                      <a:headEnd type="none" w="med" len="med"/>
                      <a:tailEnd type="none" w="med" len="med"/>
                    </a:lnL>
                    <a:lnR w="12700" cap="flat" cmpd="sng" algn="ctr">
                      <a:solidFill>
                        <a:srgbClr val="A06FF7"/>
                      </a:solidFill>
                      <a:prstDash val="solid"/>
                      <a:round/>
                      <a:headEnd type="none" w="med" len="med"/>
                      <a:tailEnd type="none" w="med" len="med"/>
                    </a:lnR>
                    <a:lnT w="12700" cap="flat" cmpd="sng" algn="ctr">
                      <a:solidFill>
                        <a:srgbClr val="406FF7"/>
                      </a:solidFill>
                      <a:prstDash val="solid"/>
                      <a:round/>
                      <a:headEnd type="none" w="med" len="med"/>
                      <a:tailEnd type="none" w="med" len="med"/>
                    </a:lnT>
                    <a:lnB w="9525" cap="flat" cmpd="sng" algn="ctr">
                      <a:solidFill>
                        <a:srgbClr val="C063F7"/>
                      </a:solidFill>
                      <a:prstDash val="solid"/>
                      <a:round/>
                      <a:headEnd type="none" w="med" len="med"/>
                      <a:tailEnd type="none" w="med" len="med"/>
                    </a:lnB>
                  </a:tcPr>
                </a:tc>
                <a:tc>
                  <a:txBody>
                    <a:bodyPr/>
                    <a:lstStyle/>
                    <a:p>
                      <a:pPr algn="l" fontAlgn="b"/>
                      <a:r>
                        <a:rPr lang="en-IN" sz="2000" b="1">
                          <a:effectLst/>
                        </a:rPr>
                        <a:t>PORT</a:t>
                      </a:r>
                      <a:endParaRPr lang="en-IN" sz="2000">
                        <a:effectLst/>
                      </a:endParaRPr>
                    </a:p>
                  </a:txBody>
                  <a:tcPr marL="29219" marR="29219" marT="21914" marB="21914" anchor="b">
                    <a:lnL w="12700" cap="flat" cmpd="sng" algn="ctr">
                      <a:solidFill>
                        <a:srgbClr val="A06FF7"/>
                      </a:solidFill>
                      <a:prstDash val="solid"/>
                      <a:round/>
                      <a:headEnd type="none" w="med" len="med"/>
                      <a:tailEnd type="none" w="med" len="med"/>
                    </a:lnL>
                    <a:lnR w="12700" cap="flat" cmpd="sng" algn="ctr">
                      <a:solidFill>
                        <a:srgbClr val="806FF7"/>
                      </a:solidFill>
                      <a:prstDash val="solid"/>
                      <a:round/>
                      <a:headEnd type="none" w="med" len="med"/>
                      <a:tailEnd type="none" w="med" len="med"/>
                    </a:lnR>
                    <a:lnT w="12700" cap="flat" cmpd="sng" algn="ctr">
                      <a:solidFill>
                        <a:srgbClr val="A06FF7"/>
                      </a:solidFill>
                      <a:prstDash val="solid"/>
                      <a:round/>
                      <a:headEnd type="none" w="med" len="med"/>
                      <a:tailEnd type="none" w="med" len="med"/>
                    </a:lnT>
                    <a:lnB w="9525" cap="flat" cmpd="sng" algn="ctr">
                      <a:solidFill>
                        <a:srgbClr val="A066F7"/>
                      </a:solidFill>
                      <a:prstDash val="solid"/>
                      <a:round/>
                      <a:headEnd type="none" w="med" len="med"/>
                      <a:tailEnd type="none" w="med" len="med"/>
                    </a:lnB>
                  </a:tcPr>
                </a:tc>
                <a:tc>
                  <a:txBody>
                    <a:bodyPr/>
                    <a:lstStyle/>
                    <a:p>
                      <a:pPr algn="l" fontAlgn="b"/>
                      <a:r>
                        <a:rPr lang="en-IN" sz="2000" b="1">
                          <a:effectLst/>
                        </a:rPr>
                        <a:t>PROTOCOL</a:t>
                      </a:r>
                      <a:endParaRPr lang="en-IN" sz="2000">
                        <a:effectLst/>
                      </a:endParaRPr>
                    </a:p>
                  </a:txBody>
                  <a:tcPr marL="29219" marR="29219" marT="21914" marB="21914" anchor="b">
                    <a:lnL w="12700" cap="flat" cmpd="sng" algn="ctr">
                      <a:solidFill>
                        <a:srgbClr val="806FF7"/>
                      </a:solidFill>
                      <a:prstDash val="solid"/>
                      <a:round/>
                      <a:headEnd type="none" w="med" len="med"/>
                      <a:tailEnd type="none" w="med" len="med"/>
                    </a:lnL>
                    <a:lnR w="12700" cap="flat" cmpd="sng" algn="ctr">
                      <a:solidFill>
                        <a:srgbClr val="606AF7"/>
                      </a:solidFill>
                      <a:prstDash val="solid"/>
                      <a:round/>
                      <a:headEnd type="none" w="med" len="med"/>
                      <a:tailEnd type="none" w="med" len="med"/>
                    </a:lnR>
                    <a:lnT w="12700" cap="flat" cmpd="sng" algn="ctr">
                      <a:solidFill>
                        <a:srgbClr val="806FF7"/>
                      </a:solidFill>
                      <a:prstDash val="solid"/>
                      <a:round/>
                      <a:headEnd type="none" w="med" len="med"/>
                      <a:tailEnd type="none" w="med" len="med"/>
                    </a:lnT>
                    <a:lnB w="9525" cap="flat" cmpd="sng" algn="ctr">
                      <a:solidFill>
                        <a:srgbClr val="2062F7"/>
                      </a:solidFill>
                      <a:prstDash val="solid"/>
                      <a:round/>
                      <a:headEnd type="none" w="med" len="med"/>
                      <a:tailEnd type="none" w="med" len="med"/>
                    </a:lnB>
                  </a:tcPr>
                </a:tc>
                <a:tc>
                  <a:txBody>
                    <a:bodyPr/>
                    <a:lstStyle/>
                    <a:p>
                      <a:pPr algn="l" fontAlgn="b"/>
                      <a:r>
                        <a:rPr lang="en-IN" sz="2000" b="1">
                          <a:effectLst/>
                        </a:rPr>
                        <a:t>SOURCE</a:t>
                      </a:r>
                      <a:endParaRPr lang="en-IN" sz="2000">
                        <a:effectLst/>
                      </a:endParaRPr>
                    </a:p>
                  </a:txBody>
                  <a:tcPr marL="29219" marR="29219" marT="21914" marB="21914" anchor="b">
                    <a:lnL w="12700" cap="flat" cmpd="sng" algn="ctr">
                      <a:solidFill>
                        <a:srgbClr val="606AF7"/>
                      </a:solidFill>
                      <a:prstDash val="solid"/>
                      <a:round/>
                      <a:headEnd type="none" w="med" len="med"/>
                      <a:tailEnd type="none" w="med" len="med"/>
                    </a:lnL>
                    <a:lnR w="12700" cap="flat" cmpd="sng" algn="ctr">
                      <a:solidFill>
                        <a:srgbClr val="606CF7"/>
                      </a:solidFill>
                      <a:prstDash val="solid"/>
                      <a:round/>
                      <a:headEnd type="none" w="med" len="med"/>
                      <a:tailEnd type="none" w="med" len="med"/>
                    </a:lnR>
                    <a:lnT w="12700" cap="flat" cmpd="sng" algn="ctr">
                      <a:solidFill>
                        <a:srgbClr val="606AF7"/>
                      </a:solidFill>
                      <a:prstDash val="solid"/>
                      <a:round/>
                      <a:headEnd type="none" w="med" len="med"/>
                      <a:tailEnd type="none" w="med" len="med"/>
                    </a:lnT>
                    <a:lnB w="9525" cap="flat" cmpd="sng" algn="ctr">
                      <a:solidFill>
                        <a:srgbClr val="6061F7"/>
                      </a:solidFill>
                      <a:prstDash val="solid"/>
                      <a:round/>
                      <a:headEnd type="none" w="med" len="med"/>
                      <a:tailEnd type="none" w="med" len="med"/>
                    </a:lnB>
                  </a:tcPr>
                </a:tc>
                <a:tc>
                  <a:txBody>
                    <a:bodyPr/>
                    <a:lstStyle/>
                    <a:p>
                      <a:pPr algn="l" fontAlgn="b"/>
                      <a:r>
                        <a:rPr lang="en-IN" sz="2000" b="1">
                          <a:effectLst/>
                        </a:rPr>
                        <a:t>DESTINATION</a:t>
                      </a:r>
                      <a:endParaRPr lang="en-IN" sz="2000">
                        <a:effectLst/>
                      </a:endParaRPr>
                    </a:p>
                  </a:txBody>
                  <a:tcPr marL="29219" marR="29219" marT="21914" marB="21914" anchor="b">
                    <a:lnL w="12700" cap="flat" cmpd="sng" algn="ctr">
                      <a:solidFill>
                        <a:srgbClr val="606CF7"/>
                      </a:solidFill>
                      <a:prstDash val="solid"/>
                      <a:round/>
                      <a:headEnd type="none" w="med" len="med"/>
                      <a:tailEnd type="none" w="med" len="med"/>
                    </a:lnL>
                    <a:lnR w="12700" cap="flat" cmpd="sng" algn="ctr">
                      <a:solidFill>
                        <a:srgbClr val="206BF7"/>
                      </a:solidFill>
                      <a:prstDash val="solid"/>
                      <a:round/>
                      <a:headEnd type="none" w="med" len="med"/>
                      <a:tailEnd type="none" w="med" len="med"/>
                    </a:lnR>
                    <a:lnT w="12700" cap="flat" cmpd="sng" algn="ctr">
                      <a:solidFill>
                        <a:srgbClr val="606CF7"/>
                      </a:solidFill>
                      <a:prstDash val="solid"/>
                      <a:round/>
                      <a:headEnd type="none" w="med" len="med"/>
                      <a:tailEnd type="none" w="med" len="med"/>
                    </a:lnT>
                    <a:lnB w="9525" cap="flat" cmpd="sng" algn="ctr">
                      <a:solidFill>
                        <a:srgbClr val="E062F7"/>
                      </a:solidFill>
                      <a:prstDash val="solid"/>
                      <a:round/>
                      <a:headEnd type="none" w="med" len="med"/>
                      <a:tailEnd type="none" w="med" len="med"/>
                    </a:lnB>
                  </a:tcPr>
                </a:tc>
                <a:tc>
                  <a:txBody>
                    <a:bodyPr/>
                    <a:lstStyle/>
                    <a:p>
                      <a:pPr algn="l" fontAlgn="b"/>
                      <a:r>
                        <a:rPr lang="en-IN" sz="2000" b="1">
                          <a:effectLst/>
                        </a:rPr>
                        <a:t>ACTION</a:t>
                      </a:r>
                      <a:endParaRPr lang="en-IN" sz="2000">
                        <a:effectLst/>
                      </a:endParaRPr>
                    </a:p>
                  </a:txBody>
                  <a:tcPr marL="29219" marR="29219" marT="21914" marB="21914" anchor="b">
                    <a:lnL w="12700" cap="flat" cmpd="sng" algn="ctr">
                      <a:solidFill>
                        <a:srgbClr val="206BF7"/>
                      </a:solidFill>
                      <a:prstDash val="solid"/>
                      <a:round/>
                      <a:headEnd type="none" w="med" len="med"/>
                      <a:tailEnd type="none" w="med" len="med"/>
                    </a:lnL>
                    <a:lnR w="12700" cap="flat" cmpd="sng" algn="ctr">
                      <a:solidFill>
                        <a:srgbClr val="E067F7"/>
                      </a:solidFill>
                      <a:prstDash val="solid"/>
                      <a:round/>
                      <a:headEnd type="none" w="med" len="med"/>
                      <a:tailEnd type="none" w="med" len="med"/>
                    </a:lnR>
                    <a:lnT w="12700" cap="flat" cmpd="sng" algn="ctr">
                      <a:solidFill>
                        <a:srgbClr val="206BF7"/>
                      </a:solidFill>
                      <a:prstDash val="solid"/>
                      <a:round/>
                      <a:headEnd type="none" w="med" len="med"/>
                      <a:tailEnd type="none" w="med" len="med"/>
                    </a:lnT>
                    <a:lnB w="9525" cap="flat" cmpd="sng" algn="ctr">
                      <a:solidFill>
                        <a:srgbClr val="C05DF7"/>
                      </a:solidFill>
                      <a:prstDash val="solid"/>
                      <a:round/>
                      <a:headEnd type="none" w="med" len="med"/>
                      <a:tailEnd type="none" w="med" len="med"/>
                    </a:lnB>
                  </a:tcPr>
                </a:tc>
                <a:extLst>
                  <a:ext uri="{0D108BD9-81ED-4DB2-BD59-A6C34878D82A}">
                    <a16:rowId xmlns:a16="http://schemas.microsoft.com/office/drawing/2014/main" val="300673302"/>
                  </a:ext>
                </a:extLst>
              </a:tr>
              <a:tr h="3451933">
                <a:tc>
                  <a:txBody>
                    <a:bodyPr/>
                    <a:lstStyle/>
                    <a:p>
                      <a:pPr algn="l" fontAlgn="t"/>
                      <a:r>
                        <a:rPr lang="en-IN" sz="2000">
                          <a:effectLst/>
                        </a:rPr>
                        <a:t>management</a:t>
                      </a:r>
                    </a:p>
                  </a:txBody>
                  <a:tcPr marL="29219" marR="29219" marT="21914" marB="21914">
                    <a:lnL w="12700" cap="flat" cmpd="sng" algn="ctr">
                      <a:solidFill>
                        <a:srgbClr val="C063F7"/>
                      </a:solidFill>
                      <a:prstDash val="solid"/>
                      <a:round/>
                      <a:headEnd type="none" w="med" len="med"/>
                      <a:tailEnd type="none" w="med" len="med"/>
                    </a:lnL>
                    <a:lnR w="12700" cap="flat" cmpd="sng" algn="ctr">
                      <a:solidFill>
                        <a:srgbClr val="A066F7"/>
                      </a:solidFill>
                      <a:prstDash val="solid"/>
                      <a:round/>
                      <a:headEnd type="none" w="med" len="med"/>
                      <a:tailEnd type="none" w="med" len="med"/>
                    </a:lnR>
                    <a:lnT w="9525" cap="flat" cmpd="sng" algn="ctr">
                      <a:solidFill>
                        <a:srgbClr val="C063F7"/>
                      </a:solidFill>
                      <a:prstDash val="solid"/>
                      <a:round/>
                      <a:headEnd type="none" w="med" len="med"/>
                      <a:tailEnd type="none" w="med" len="med"/>
                    </a:lnT>
                    <a:lnB w="12700" cap="flat" cmpd="sng" algn="ctr">
                      <a:solidFill>
                        <a:srgbClr val="C063F7"/>
                      </a:solidFill>
                      <a:prstDash val="solid"/>
                      <a:round/>
                      <a:headEnd type="none" w="med" len="med"/>
                      <a:tailEnd type="none" w="med" len="med"/>
                    </a:lnB>
                  </a:tcPr>
                </a:tc>
                <a:tc>
                  <a:txBody>
                    <a:bodyPr/>
                    <a:lstStyle/>
                    <a:p>
                      <a:pPr algn="l" fontAlgn="t"/>
                      <a:r>
                        <a:rPr lang="en-IN" sz="2000">
                          <a:effectLst/>
                        </a:rPr>
                        <a:t>443,9354</a:t>
                      </a:r>
                    </a:p>
                  </a:txBody>
                  <a:tcPr marL="29219" marR="29219" marT="21914" marB="21914">
                    <a:lnL w="12700" cap="flat" cmpd="sng" algn="ctr">
                      <a:solidFill>
                        <a:srgbClr val="A066F7"/>
                      </a:solidFill>
                      <a:prstDash val="solid"/>
                      <a:round/>
                      <a:headEnd type="none" w="med" len="med"/>
                      <a:tailEnd type="none" w="med" len="med"/>
                    </a:lnL>
                    <a:lnR w="12700" cap="flat" cmpd="sng" algn="ctr">
                      <a:solidFill>
                        <a:srgbClr val="2062F7"/>
                      </a:solidFill>
                      <a:prstDash val="solid"/>
                      <a:round/>
                      <a:headEnd type="none" w="med" len="med"/>
                      <a:tailEnd type="none" w="med" len="med"/>
                    </a:lnR>
                    <a:lnT w="9525" cap="flat" cmpd="sng" algn="ctr">
                      <a:solidFill>
                        <a:srgbClr val="A066F7"/>
                      </a:solidFill>
                      <a:prstDash val="solid"/>
                      <a:round/>
                      <a:headEnd type="none" w="med" len="med"/>
                      <a:tailEnd type="none" w="med" len="med"/>
                    </a:lnT>
                    <a:lnB w="12700" cap="flat" cmpd="sng" algn="ctr">
                      <a:solidFill>
                        <a:srgbClr val="A066F7"/>
                      </a:solidFill>
                      <a:prstDash val="solid"/>
                      <a:round/>
                      <a:headEnd type="none" w="med" len="med"/>
                      <a:tailEnd type="none" w="med" len="med"/>
                    </a:lnB>
                  </a:tcPr>
                </a:tc>
                <a:tc>
                  <a:txBody>
                    <a:bodyPr/>
                    <a:lstStyle/>
                    <a:p>
                      <a:pPr algn="l" fontAlgn="t"/>
                      <a:r>
                        <a:rPr lang="en-IN" sz="2000" dirty="0">
                          <a:effectLst/>
                        </a:rPr>
                        <a:t>TCP</a:t>
                      </a:r>
                    </a:p>
                  </a:txBody>
                  <a:tcPr marL="29219" marR="29219" marT="21914" marB="21914">
                    <a:lnL w="12700" cap="flat" cmpd="sng" algn="ctr">
                      <a:solidFill>
                        <a:srgbClr val="2062F7"/>
                      </a:solidFill>
                      <a:prstDash val="solid"/>
                      <a:round/>
                      <a:headEnd type="none" w="med" len="med"/>
                      <a:tailEnd type="none" w="med" len="med"/>
                    </a:lnL>
                    <a:lnR w="12700" cap="flat" cmpd="sng" algn="ctr">
                      <a:solidFill>
                        <a:srgbClr val="6061F7"/>
                      </a:solidFill>
                      <a:prstDash val="solid"/>
                      <a:round/>
                      <a:headEnd type="none" w="med" len="med"/>
                      <a:tailEnd type="none" w="med" len="med"/>
                    </a:lnR>
                    <a:lnT w="9525" cap="flat" cmpd="sng" algn="ctr">
                      <a:solidFill>
                        <a:srgbClr val="2062F7"/>
                      </a:solidFill>
                      <a:prstDash val="solid"/>
                      <a:round/>
                      <a:headEnd type="none" w="med" len="med"/>
                      <a:tailEnd type="none" w="med" len="med"/>
                    </a:lnT>
                    <a:lnB w="12700" cap="flat" cmpd="sng" algn="ctr">
                      <a:solidFill>
                        <a:srgbClr val="2062F7"/>
                      </a:solidFill>
                      <a:prstDash val="solid"/>
                      <a:round/>
                      <a:headEnd type="none" w="med" len="med"/>
                      <a:tailEnd type="none" w="med" len="med"/>
                    </a:lnB>
                  </a:tcPr>
                </a:tc>
                <a:tc>
                  <a:txBody>
                    <a:bodyPr/>
                    <a:lstStyle/>
                    <a:p>
                      <a:pPr algn="l" fontAlgn="t"/>
                      <a:r>
                        <a:rPr lang="en-IN" sz="2000">
                          <a:effectLst/>
                        </a:rPr>
                        <a:t>Any</a:t>
                      </a:r>
                    </a:p>
                  </a:txBody>
                  <a:tcPr marL="29219" marR="29219" marT="21914" marB="21914">
                    <a:lnL w="12700" cap="flat" cmpd="sng" algn="ctr">
                      <a:solidFill>
                        <a:srgbClr val="6061F7"/>
                      </a:solidFill>
                      <a:prstDash val="solid"/>
                      <a:round/>
                      <a:headEnd type="none" w="med" len="med"/>
                      <a:tailEnd type="none" w="med" len="med"/>
                    </a:lnL>
                    <a:lnR w="12700" cap="flat" cmpd="sng" algn="ctr">
                      <a:solidFill>
                        <a:srgbClr val="E062F7"/>
                      </a:solidFill>
                      <a:prstDash val="solid"/>
                      <a:round/>
                      <a:headEnd type="none" w="med" len="med"/>
                      <a:tailEnd type="none" w="med" len="med"/>
                    </a:lnR>
                    <a:lnT w="9525" cap="flat" cmpd="sng" algn="ctr">
                      <a:solidFill>
                        <a:srgbClr val="6061F7"/>
                      </a:solidFill>
                      <a:prstDash val="solid"/>
                      <a:round/>
                      <a:headEnd type="none" w="med" len="med"/>
                      <a:tailEnd type="none" w="med" len="med"/>
                    </a:lnT>
                    <a:lnB w="12700" cap="flat" cmpd="sng" algn="ctr">
                      <a:solidFill>
                        <a:srgbClr val="6061F7"/>
                      </a:solidFill>
                      <a:prstDash val="solid"/>
                      <a:round/>
                      <a:headEnd type="none" w="med" len="med"/>
                      <a:tailEnd type="none" w="med" len="med"/>
                    </a:lnB>
                  </a:tcPr>
                </a:tc>
                <a:tc>
                  <a:txBody>
                    <a:bodyPr/>
                    <a:lstStyle/>
                    <a:p>
                      <a:pPr algn="l" fontAlgn="t"/>
                      <a:r>
                        <a:rPr lang="en-IN" sz="2000">
                          <a:effectLst/>
                        </a:rPr>
                        <a:t>Any</a:t>
                      </a:r>
                    </a:p>
                  </a:txBody>
                  <a:tcPr marL="29219" marR="29219" marT="21914" marB="21914">
                    <a:lnL w="12700" cap="flat" cmpd="sng" algn="ctr">
                      <a:solidFill>
                        <a:srgbClr val="E062F7"/>
                      </a:solidFill>
                      <a:prstDash val="solid"/>
                      <a:round/>
                      <a:headEnd type="none" w="med" len="med"/>
                      <a:tailEnd type="none" w="med" len="med"/>
                    </a:lnL>
                    <a:lnR w="12700" cap="flat" cmpd="sng" algn="ctr">
                      <a:solidFill>
                        <a:srgbClr val="C05DF7"/>
                      </a:solidFill>
                      <a:prstDash val="solid"/>
                      <a:round/>
                      <a:headEnd type="none" w="med" len="med"/>
                      <a:tailEnd type="none" w="med" len="med"/>
                    </a:lnR>
                    <a:lnT w="9525" cap="flat" cmpd="sng" algn="ctr">
                      <a:solidFill>
                        <a:srgbClr val="E062F7"/>
                      </a:solidFill>
                      <a:prstDash val="solid"/>
                      <a:round/>
                      <a:headEnd type="none" w="med" len="med"/>
                      <a:tailEnd type="none" w="med" len="med"/>
                    </a:lnT>
                    <a:lnB w="12700" cap="flat" cmpd="sng" algn="ctr">
                      <a:solidFill>
                        <a:srgbClr val="E062F7"/>
                      </a:solidFill>
                      <a:prstDash val="solid"/>
                      <a:round/>
                      <a:headEnd type="none" w="med" len="med"/>
                      <a:tailEnd type="none" w="med" len="med"/>
                    </a:lnB>
                  </a:tcPr>
                </a:tc>
                <a:tc>
                  <a:txBody>
                    <a:bodyPr/>
                    <a:lstStyle/>
                    <a:p>
                      <a:pPr algn="l" fontAlgn="t"/>
                      <a:r>
                        <a:rPr lang="en-IN" sz="2000" dirty="0">
                          <a:effectLst/>
                        </a:rPr>
                        <a:t>Allow</a:t>
                      </a:r>
                    </a:p>
                  </a:txBody>
                  <a:tcPr marL="29219" marR="29219" marT="21914" marB="21914">
                    <a:lnL w="12700" cap="flat" cmpd="sng" algn="ctr">
                      <a:solidFill>
                        <a:srgbClr val="C05DF7"/>
                      </a:solidFill>
                      <a:prstDash val="solid"/>
                      <a:round/>
                      <a:headEnd type="none" w="med" len="med"/>
                      <a:tailEnd type="none" w="med" len="med"/>
                    </a:lnL>
                    <a:lnR w="12700" cap="flat" cmpd="sng" algn="ctr">
                      <a:solidFill>
                        <a:srgbClr val="605DF7"/>
                      </a:solidFill>
                      <a:prstDash val="solid"/>
                      <a:round/>
                      <a:headEnd type="none" w="med" len="med"/>
                      <a:tailEnd type="none" w="med" len="med"/>
                    </a:lnR>
                    <a:lnT w="9525" cap="flat" cmpd="sng" algn="ctr">
                      <a:solidFill>
                        <a:srgbClr val="C05DF7"/>
                      </a:solidFill>
                      <a:prstDash val="solid"/>
                      <a:round/>
                      <a:headEnd type="none" w="med" len="med"/>
                      <a:tailEnd type="none" w="med" len="med"/>
                    </a:lnT>
                    <a:lnB w="12700" cap="flat" cmpd="sng" algn="ctr">
                      <a:solidFill>
                        <a:srgbClr val="C05DF7"/>
                      </a:solidFill>
                      <a:prstDash val="solid"/>
                      <a:round/>
                      <a:headEnd type="none" w="med" len="med"/>
                      <a:tailEnd type="none" w="med" len="med"/>
                    </a:lnB>
                  </a:tcPr>
                </a:tc>
                <a:extLst>
                  <a:ext uri="{0D108BD9-81ED-4DB2-BD59-A6C34878D82A}">
                    <a16:rowId xmlns:a16="http://schemas.microsoft.com/office/drawing/2014/main" val="2343254526"/>
                  </a:ext>
                </a:extLst>
              </a:tr>
            </a:tbl>
          </a:graphicData>
        </a:graphic>
      </p:graphicFrame>
    </p:spTree>
    <p:extLst>
      <p:ext uri="{BB962C8B-B14F-4D97-AF65-F5344CB8AC3E}">
        <p14:creationId xmlns:p14="http://schemas.microsoft.com/office/powerpoint/2010/main" val="352986288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820" y="2350887"/>
            <a:ext cx="6564802" cy="1292662"/>
          </a:xfrm>
        </p:spPr>
        <p:txBody>
          <a:bodyPr/>
          <a:lstStyle/>
          <a:p>
            <a:pPr algn="ctr"/>
            <a:r>
              <a:rPr lang="en-IN" sz="3600" dirty="0"/>
              <a:t>Deep dive on Azure SQL Migrations</a:t>
            </a:r>
          </a:p>
        </p:txBody>
      </p:sp>
      <p:sp>
        <p:nvSpPr>
          <p:cNvPr id="3" name="TextBox 2"/>
          <p:cNvSpPr txBox="1"/>
          <p:nvPr/>
        </p:nvSpPr>
        <p:spPr>
          <a:xfrm>
            <a:off x="250820" y="4026090"/>
            <a:ext cx="3766782" cy="923330"/>
          </a:xfrm>
          <a:prstGeom prst="rect">
            <a:avLst/>
          </a:prstGeom>
          <a:noFill/>
        </p:spPr>
        <p:txBody>
          <a:bodyPr wrap="square" lIns="0" tIns="0" rIns="0" bIns="0" rtlCol="0">
            <a:spAutoFit/>
          </a:bodyPr>
          <a:lstStyle/>
          <a:p>
            <a:pPr algn="l"/>
            <a:r>
              <a:rPr lang="en-IN" sz="2000" b="1" dirty="0">
                <a:solidFill>
                  <a:schemeClr val="bg1"/>
                </a:solidFill>
              </a:rPr>
              <a:t>Abdul Rasheed </a:t>
            </a:r>
            <a:r>
              <a:rPr lang="en-IN" sz="2000" b="1" dirty="0" err="1">
                <a:solidFill>
                  <a:schemeClr val="bg1"/>
                </a:solidFill>
              </a:rPr>
              <a:t>Feroz</a:t>
            </a:r>
            <a:r>
              <a:rPr lang="en-IN" sz="2000" b="1" dirty="0">
                <a:solidFill>
                  <a:schemeClr val="bg1"/>
                </a:solidFill>
              </a:rPr>
              <a:t> Khan</a:t>
            </a:r>
          </a:p>
          <a:p>
            <a:pPr algn="l"/>
            <a:r>
              <a:rPr lang="en-IN" sz="2000" dirty="0">
                <a:solidFill>
                  <a:schemeClr val="bg1"/>
                </a:solidFill>
              </a:rPr>
              <a:t>Microsoft MVP – Azure</a:t>
            </a:r>
          </a:p>
          <a:p>
            <a:pPr algn="l"/>
            <a:r>
              <a:rPr lang="en-IN" sz="2000" dirty="0">
                <a:solidFill>
                  <a:schemeClr val="bg1"/>
                </a:solidFill>
              </a:rPr>
              <a:t>@</a:t>
            </a:r>
            <a:r>
              <a:rPr lang="en-IN" sz="2000" dirty="0" err="1">
                <a:solidFill>
                  <a:schemeClr val="bg1"/>
                </a:solidFill>
              </a:rPr>
              <a:t>TechFero</a:t>
            </a:r>
            <a:endParaRPr lang="en-IN" sz="2000" dirty="0">
              <a:solidFill>
                <a:schemeClr val="bg1"/>
              </a:solidFill>
            </a:endParaRPr>
          </a:p>
        </p:txBody>
      </p:sp>
    </p:spTree>
    <p:extLst>
      <p:ext uri="{BB962C8B-B14F-4D97-AF65-F5344CB8AC3E}">
        <p14:creationId xmlns:p14="http://schemas.microsoft.com/office/powerpoint/2010/main" val="412355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414F1-A15B-D249-9036-3F74F2D1C328}"/>
              </a:ext>
            </a:extLst>
          </p:cNvPr>
          <p:cNvSpPr>
            <a:spLocks noGrp="1"/>
          </p:cNvSpPr>
          <p:nvPr>
            <p:ph type="title"/>
          </p:nvPr>
        </p:nvSpPr>
        <p:spPr>
          <a:xfrm>
            <a:off x="588263" y="457200"/>
            <a:ext cx="11018520" cy="553998"/>
          </a:xfrm>
        </p:spPr>
        <p:txBody>
          <a:bodyPr/>
          <a:lstStyle/>
          <a:p>
            <a:r>
              <a:rPr lang="en-IN" b="1" dirty="0"/>
              <a:t>Outbound security rules</a:t>
            </a:r>
            <a:endParaRPr lang="en-US" dirty="0"/>
          </a:p>
        </p:txBody>
      </p:sp>
      <p:graphicFrame>
        <p:nvGraphicFramePr>
          <p:cNvPr id="6" name="Table 5">
            <a:extLst>
              <a:ext uri="{FF2B5EF4-FFF2-40B4-BE49-F238E27FC236}">
                <a16:creationId xmlns:a16="http://schemas.microsoft.com/office/drawing/2014/main" id="{7C30D4BA-CB50-B34A-ADE4-FC803C14EAB5}"/>
              </a:ext>
            </a:extLst>
          </p:cNvPr>
          <p:cNvGraphicFramePr>
            <a:graphicFrameLocks noGrp="1"/>
          </p:cNvGraphicFramePr>
          <p:nvPr>
            <p:extLst>
              <p:ext uri="{D42A27DB-BD31-4B8C-83A1-F6EECF244321}">
                <p14:modId xmlns:p14="http://schemas.microsoft.com/office/powerpoint/2010/main" val="3801302382"/>
              </p:ext>
            </p:extLst>
          </p:nvPr>
        </p:nvGraphicFramePr>
        <p:xfrm>
          <a:off x="805913" y="1435099"/>
          <a:ext cx="10800870" cy="3803327"/>
        </p:xfrm>
        <a:graphic>
          <a:graphicData uri="http://schemas.openxmlformats.org/drawingml/2006/table">
            <a:tbl>
              <a:tblPr/>
              <a:tblGrid>
                <a:gridCol w="1800145">
                  <a:extLst>
                    <a:ext uri="{9D8B030D-6E8A-4147-A177-3AD203B41FA5}">
                      <a16:colId xmlns:a16="http://schemas.microsoft.com/office/drawing/2014/main" val="1413809446"/>
                    </a:ext>
                  </a:extLst>
                </a:gridCol>
                <a:gridCol w="1800145">
                  <a:extLst>
                    <a:ext uri="{9D8B030D-6E8A-4147-A177-3AD203B41FA5}">
                      <a16:colId xmlns:a16="http://schemas.microsoft.com/office/drawing/2014/main" val="3152949974"/>
                    </a:ext>
                  </a:extLst>
                </a:gridCol>
                <a:gridCol w="1800145">
                  <a:extLst>
                    <a:ext uri="{9D8B030D-6E8A-4147-A177-3AD203B41FA5}">
                      <a16:colId xmlns:a16="http://schemas.microsoft.com/office/drawing/2014/main" val="1525732601"/>
                    </a:ext>
                  </a:extLst>
                </a:gridCol>
                <a:gridCol w="1800145">
                  <a:extLst>
                    <a:ext uri="{9D8B030D-6E8A-4147-A177-3AD203B41FA5}">
                      <a16:colId xmlns:a16="http://schemas.microsoft.com/office/drawing/2014/main" val="4200568520"/>
                    </a:ext>
                  </a:extLst>
                </a:gridCol>
                <a:gridCol w="1800145">
                  <a:extLst>
                    <a:ext uri="{9D8B030D-6E8A-4147-A177-3AD203B41FA5}">
                      <a16:colId xmlns:a16="http://schemas.microsoft.com/office/drawing/2014/main" val="1163178043"/>
                    </a:ext>
                  </a:extLst>
                </a:gridCol>
                <a:gridCol w="1800145">
                  <a:extLst>
                    <a:ext uri="{9D8B030D-6E8A-4147-A177-3AD203B41FA5}">
                      <a16:colId xmlns:a16="http://schemas.microsoft.com/office/drawing/2014/main" val="182757173"/>
                    </a:ext>
                  </a:extLst>
                </a:gridCol>
              </a:tblGrid>
              <a:tr h="351394">
                <a:tc>
                  <a:txBody>
                    <a:bodyPr/>
                    <a:lstStyle/>
                    <a:p>
                      <a:pPr algn="l" fontAlgn="b"/>
                      <a:r>
                        <a:rPr lang="en-IN" sz="2000" b="1">
                          <a:effectLst/>
                        </a:rPr>
                        <a:t>NAME</a:t>
                      </a:r>
                      <a:endParaRPr lang="en-IN" sz="2000">
                        <a:effectLst/>
                      </a:endParaRPr>
                    </a:p>
                  </a:txBody>
                  <a:tcPr marL="29219" marR="29219" marT="21914" marB="21914" anchor="b">
                    <a:lnL w="12700" cap="flat" cmpd="sng" algn="ctr">
                      <a:solidFill>
                        <a:srgbClr val="406FF7"/>
                      </a:solidFill>
                      <a:prstDash val="solid"/>
                      <a:round/>
                      <a:headEnd type="none" w="med" len="med"/>
                      <a:tailEnd type="none" w="med" len="med"/>
                    </a:lnL>
                    <a:lnR w="12700" cap="flat" cmpd="sng" algn="ctr">
                      <a:solidFill>
                        <a:srgbClr val="A06FF7"/>
                      </a:solidFill>
                      <a:prstDash val="solid"/>
                      <a:round/>
                      <a:headEnd type="none" w="med" len="med"/>
                      <a:tailEnd type="none" w="med" len="med"/>
                    </a:lnR>
                    <a:lnT w="12700" cap="flat" cmpd="sng" algn="ctr">
                      <a:solidFill>
                        <a:srgbClr val="406FF7"/>
                      </a:solidFill>
                      <a:prstDash val="solid"/>
                      <a:round/>
                      <a:headEnd type="none" w="med" len="med"/>
                      <a:tailEnd type="none" w="med" len="med"/>
                    </a:lnT>
                    <a:lnB w="9525" cap="flat" cmpd="sng" algn="ctr">
                      <a:solidFill>
                        <a:srgbClr val="C063F7"/>
                      </a:solidFill>
                      <a:prstDash val="solid"/>
                      <a:round/>
                      <a:headEnd type="none" w="med" len="med"/>
                      <a:tailEnd type="none" w="med" len="med"/>
                    </a:lnB>
                  </a:tcPr>
                </a:tc>
                <a:tc>
                  <a:txBody>
                    <a:bodyPr/>
                    <a:lstStyle/>
                    <a:p>
                      <a:pPr algn="l" fontAlgn="b"/>
                      <a:r>
                        <a:rPr lang="en-IN" sz="2000" b="1">
                          <a:effectLst/>
                        </a:rPr>
                        <a:t>PORT</a:t>
                      </a:r>
                      <a:endParaRPr lang="en-IN" sz="2000">
                        <a:effectLst/>
                      </a:endParaRPr>
                    </a:p>
                  </a:txBody>
                  <a:tcPr marL="29219" marR="29219" marT="21914" marB="21914" anchor="b">
                    <a:lnL w="12700" cap="flat" cmpd="sng" algn="ctr">
                      <a:solidFill>
                        <a:srgbClr val="A06FF7"/>
                      </a:solidFill>
                      <a:prstDash val="solid"/>
                      <a:round/>
                      <a:headEnd type="none" w="med" len="med"/>
                      <a:tailEnd type="none" w="med" len="med"/>
                    </a:lnL>
                    <a:lnR w="12700" cap="flat" cmpd="sng" algn="ctr">
                      <a:solidFill>
                        <a:srgbClr val="806FF7"/>
                      </a:solidFill>
                      <a:prstDash val="solid"/>
                      <a:round/>
                      <a:headEnd type="none" w="med" len="med"/>
                      <a:tailEnd type="none" w="med" len="med"/>
                    </a:lnR>
                    <a:lnT w="12700" cap="flat" cmpd="sng" algn="ctr">
                      <a:solidFill>
                        <a:srgbClr val="A06FF7"/>
                      </a:solidFill>
                      <a:prstDash val="solid"/>
                      <a:round/>
                      <a:headEnd type="none" w="med" len="med"/>
                      <a:tailEnd type="none" w="med" len="med"/>
                    </a:lnT>
                    <a:lnB w="9525" cap="flat" cmpd="sng" algn="ctr">
                      <a:solidFill>
                        <a:srgbClr val="A066F7"/>
                      </a:solidFill>
                      <a:prstDash val="solid"/>
                      <a:round/>
                      <a:headEnd type="none" w="med" len="med"/>
                      <a:tailEnd type="none" w="med" len="med"/>
                    </a:lnB>
                  </a:tcPr>
                </a:tc>
                <a:tc>
                  <a:txBody>
                    <a:bodyPr/>
                    <a:lstStyle/>
                    <a:p>
                      <a:pPr algn="l" fontAlgn="b"/>
                      <a:r>
                        <a:rPr lang="en-IN" sz="2000" b="1">
                          <a:effectLst/>
                        </a:rPr>
                        <a:t>PROTOCOL</a:t>
                      </a:r>
                      <a:endParaRPr lang="en-IN" sz="2000">
                        <a:effectLst/>
                      </a:endParaRPr>
                    </a:p>
                  </a:txBody>
                  <a:tcPr marL="29219" marR="29219" marT="21914" marB="21914" anchor="b">
                    <a:lnL w="12700" cap="flat" cmpd="sng" algn="ctr">
                      <a:solidFill>
                        <a:srgbClr val="806FF7"/>
                      </a:solidFill>
                      <a:prstDash val="solid"/>
                      <a:round/>
                      <a:headEnd type="none" w="med" len="med"/>
                      <a:tailEnd type="none" w="med" len="med"/>
                    </a:lnL>
                    <a:lnR w="12700" cap="flat" cmpd="sng" algn="ctr">
                      <a:solidFill>
                        <a:srgbClr val="606AF7"/>
                      </a:solidFill>
                      <a:prstDash val="solid"/>
                      <a:round/>
                      <a:headEnd type="none" w="med" len="med"/>
                      <a:tailEnd type="none" w="med" len="med"/>
                    </a:lnR>
                    <a:lnT w="12700" cap="flat" cmpd="sng" algn="ctr">
                      <a:solidFill>
                        <a:srgbClr val="806FF7"/>
                      </a:solidFill>
                      <a:prstDash val="solid"/>
                      <a:round/>
                      <a:headEnd type="none" w="med" len="med"/>
                      <a:tailEnd type="none" w="med" len="med"/>
                    </a:lnT>
                    <a:lnB w="9525" cap="flat" cmpd="sng" algn="ctr">
                      <a:solidFill>
                        <a:srgbClr val="2062F7"/>
                      </a:solidFill>
                      <a:prstDash val="solid"/>
                      <a:round/>
                      <a:headEnd type="none" w="med" len="med"/>
                      <a:tailEnd type="none" w="med" len="med"/>
                    </a:lnB>
                  </a:tcPr>
                </a:tc>
                <a:tc>
                  <a:txBody>
                    <a:bodyPr/>
                    <a:lstStyle/>
                    <a:p>
                      <a:pPr algn="l" fontAlgn="b"/>
                      <a:r>
                        <a:rPr lang="en-IN" sz="2000" b="1">
                          <a:effectLst/>
                        </a:rPr>
                        <a:t>SOURCE</a:t>
                      </a:r>
                      <a:endParaRPr lang="en-IN" sz="2000">
                        <a:effectLst/>
                      </a:endParaRPr>
                    </a:p>
                  </a:txBody>
                  <a:tcPr marL="29219" marR="29219" marT="21914" marB="21914" anchor="b">
                    <a:lnL w="12700" cap="flat" cmpd="sng" algn="ctr">
                      <a:solidFill>
                        <a:srgbClr val="606AF7"/>
                      </a:solidFill>
                      <a:prstDash val="solid"/>
                      <a:round/>
                      <a:headEnd type="none" w="med" len="med"/>
                      <a:tailEnd type="none" w="med" len="med"/>
                    </a:lnL>
                    <a:lnR w="12700" cap="flat" cmpd="sng" algn="ctr">
                      <a:solidFill>
                        <a:srgbClr val="606CF7"/>
                      </a:solidFill>
                      <a:prstDash val="solid"/>
                      <a:round/>
                      <a:headEnd type="none" w="med" len="med"/>
                      <a:tailEnd type="none" w="med" len="med"/>
                    </a:lnR>
                    <a:lnT w="12700" cap="flat" cmpd="sng" algn="ctr">
                      <a:solidFill>
                        <a:srgbClr val="606AF7"/>
                      </a:solidFill>
                      <a:prstDash val="solid"/>
                      <a:round/>
                      <a:headEnd type="none" w="med" len="med"/>
                      <a:tailEnd type="none" w="med" len="med"/>
                    </a:lnT>
                    <a:lnB w="9525" cap="flat" cmpd="sng" algn="ctr">
                      <a:solidFill>
                        <a:srgbClr val="6061F7"/>
                      </a:solidFill>
                      <a:prstDash val="solid"/>
                      <a:round/>
                      <a:headEnd type="none" w="med" len="med"/>
                      <a:tailEnd type="none" w="med" len="med"/>
                    </a:lnB>
                  </a:tcPr>
                </a:tc>
                <a:tc>
                  <a:txBody>
                    <a:bodyPr/>
                    <a:lstStyle/>
                    <a:p>
                      <a:pPr algn="l" fontAlgn="b"/>
                      <a:r>
                        <a:rPr lang="en-IN" sz="2000" b="1">
                          <a:effectLst/>
                        </a:rPr>
                        <a:t>DESTINATION</a:t>
                      </a:r>
                      <a:endParaRPr lang="en-IN" sz="2000">
                        <a:effectLst/>
                      </a:endParaRPr>
                    </a:p>
                  </a:txBody>
                  <a:tcPr marL="29219" marR="29219" marT="21914" marB="21914" anchor="b">
                    <a:lnL w="12700" cap="flat" cmpd="sng" algn="ctr">
                      <a:solidFill>
                        <a:srgbClr val="606CF7"/>
                      </a:solidFill>
                      <a:prstDash val="solid"/>
                      <a:round/>
                      <a:headEnd type="none" w="med" len="med"/>
                      <a:tailEnd type="none" w="med" len="med"/>
                    </a:lnL>
                    <a:lnR w="12700" cap="flat" cmpd="sng" algn="ctr">
                      <a:solidFill>
                        <a:srgbClr val="206BF7"/>
                      </a:solidFill>
                      <a:prstDash val="solid"/>
                      <a:round/>
                      <a:headEnd type="none" w="med" len="med"/>
                      <a:tailEnd type="none" w="med" len="med"/>
                    </a:lnR>
                    <a:lnT w="12700" cap="flat" cmpd="sng" algn="ctr">
                      <a:solidFill>
                        <a:srgbClr val="606CF7"/>
                      </a:solidFill>
                      <a:prstDash val="solid"/>
                      <a:round/>
                      <a:headEnd type="none" w="med" len="med"/>
                      <a:tailEnd type="none" w="med" len="med"/>
                    </a:lnT>
                    <a:lnB w="9525" cap="flat" cmpd="sng" algn="ctr">
                      <a:solidFill>
                        <a:srgbClr val="E062F7"/>
                      </a:solidFill>
                      <a:prstDash val="solid"/>
                      <a:round/>
                      <a:headEnd type="none" w="med" len="med"/>
                      <a:tailEnd type="none" w="med" len="med"/>
                    </a:lnB>
                  </a:tcPr>
                </a:tc>
                <a:tc>
                  <a:txBody>
                    <a:bodyPr/>
                    <a:lstStyle/>
                    <a:p>
                      <a:pPr algn="l" fontAlgn="b"/>
                      <a:r>
                        <a:rPr lang="en-IN" sz="2000" b="1">
                          <a:effectLst/>
                        </a:rPr>
                        <a:t>ACTION</a:t>
                      </a:r>
                      <a:endParaRPr lang="en-IN" sz="2000">
                        <a:effectLst/>
                      </a:endParaRPr>
                    </a:p>
                  </a:txBody>
                  <a:tcPr marL="29219" marR="29219" marT="21914" marB="21914" anchor="b">
                    <a:lnL w="12700" cap="flat" cmpd="sng" algn="ctr">
                      <a:solidFill>
                        <a:srgbClr val="206BF7"/>
                      </a:solidFill>
                      <a:prstDash val="solid"/>
                      <a:round/>
                      <a:headEnd type="none" w="med" len="med"/>
                      <a:tailEnd type="none" w="med" len="med"/>
                    </a:lnL>
                    <a:lnR w="12700" cap="flat" cmpd="sng" algn="ctr">
                      <a:solidFill>
                        <a:srgbClr val="E067F7"/>
                      </a:solidFill>
                      <a:prstDash val="solid"/>
                      <a:round/>
                      <a:headEnd type="none" w="med" len="med"/>
                      <a:tailEnd type="none" w="med" len="med"/>
                    </a:lnR>
                    <a:lnT w="12700" cap="flat" cmpd="sng" algn="ctr">
                      <a:solidFill>
                        <a:srgbClr val="206BF7"/>
                      </a:solidFill>
                      <a:prstDash val="solid"/>
                      <a:round/>
                      <a:headEnd type="none" w="med" len="med"/>
                      <a:tailEnd type="none" w="med" len="med"/>
                    </a:lnT>
                    <a:lnB w="9525" cap="flat" cmpd="sng" algn="ctr">
                      <a:solidFill>
                        <a:srgbClr val="C05DF7"/>
                      </a:solidFill>
                      <a:prstDash val="solid"/>
                      <a:round/>
                      <a:headEnd type="none" w="med" len="med"/>
                      <a:tailEnd type="none" w="med" len="med"/>
                    </a:lnB>
                  </a:tcPr>
                </a:tc>
                <a:extLst>
                  <a:ext uri="{0D108BD9-81ED-4DB2-BD59-A6C34878D82A}">
                    <a16:rowId xmlns:a16="http://schemas.microsoft.com/office/drawing/2014/main" val="300673302"/>
                  </a:ext>
                </a:extLst>
              </a:tr>
              <a:tr h="3451933">
                <a:tc>
                  <a:txBody>
                    <a:bodyPr/>
                    <a:lstStyle/>
                    <a:p>
                      <a:pPr algn="l" fontAlgn="t"/>
                      <a:r>
                        <a:rPr lang="en-IN" sz="1800" b="0" i="0" u="none" strike="noStrike" kern="1200" dirty="0">
                          <a:solidFill>
                            <a:schemeClr val="tx1"/>
                          </a:solidFill>
                          <a:effectLst/>
                          <a:latin typeface="+mn-lt"/>
                          <a:ea typeface="+mn-ea"/>
                          <a:cs typeface="+mn-cs"/>
                        </a:rPr>
                        <a:t>Diagnostics</a:t>
                      </a:r>
                      <a:endParaRPr lang="en-IN" sz="2000" dirty="0">
                        <a:effectLst/>
                      </a:endParaRPr>
                    </a:p>
                  </a:txBody>
                  <a:tcPr marL="29219" marR="29219" marT="21914" marB="21914">
                    <a:lnL w="12700" cap="flat" cmpd="sng" algn="ctr">
                      <a:solidFill>
                        <a:srgbClr val="C063F7"/>
                      </a:solidFill>
                      <a:prstDash val="solid"/>
                      <a:round/>
                      <a:headEnd type="none" w="med" len="med"/>
                      <a:tailEnd type="none" w="med" len="med"/>
                    </a:lnL>
                    <a:lnR w="12700" cap="flat" cmpd="sng" algn="ctr">
                      <a:solidFill>
                        <a:srgbClr val="A066F7"/>
                      </a:solidFill>
                      <a:prstDash val="solid"/>
                      <a:round/>
                      <a:headEnd type="none" w="med" len="med"/>
                      <a:tailEnd type="none" w="med" len="med"/>
                    </a:lnR>
                    <a:lnT w="9525" cap="flat" cmpd="sng" algn="ctr">
                      <a:solidFill>
                        <a:srgbClr val="C063F7"/>
                      </a:solidFill>
                      <a:prstDash val="solid"/>
                      <a:round/>
                      <a:headEnd type="none" w="med" len="med"/>
                      <a:tailEnd type="none" w="med" len="med"/>
                    </a:lnT>
                    <a:lnB w="12700" cap="flat" cmpd="sng" algn="ctr">
                      <a:solidFill>
                        <a:srgbClr val="C063F7"/>
                      </a:solidFill>
                      <a:prstDash val="solid"/>
                      <a:round/>
                      <a:headEnd type="none" w="med" len="med"/>
                      <a:tailEnd type="none" w="med" len="med"/>
                    </a:lnB>
                  </a:tcPr>
                </a:tc>
                <a:tc>
                  <a:txBody>
                    <a:bodyPr/>
                    <a:lstStyle/>
                    <a:p>
                      <a:pPr algn="l" fontAlgn="t"/>
                      <a:r>
                        <a:rPr lang="en-IN" sz="1800" b="0" i="0" u="none" strike="noStrike" kern="1200" dirty="0">
                          <a:solidFill>
                            <a:schemeClr val="tx1"/>
                          </a:solidFill>
                          <a:effectLst/>
                          <a:latin typeface="+mn-lt"/>
                          <a:ea typeface="+mn-ea"/>
                          <a:cs typeface="+mn-cs"/>
                        </a:rPr>
                        <a:t>12000</a:t>
                      </a:r>
                      <a:endParaRPr lang="en-IN" sz="2000" dirty="0">
                        <a:effectLst/>
                      </a:endParaRPr>
                    </a:p>
                  </a:txBody>
                  <a:tcPr marL="29219" marR="29219" marT="21914" marB="21914">
                    <a:lnL w="12700" cap="flat" cmpd="sng" algn="ctr">
                      <a:solidFill>
                        <a:srgbClr val="A066F7"/>
                      </a:solidFill>
                      <a:prstDash val="solid"/>
                      <a:round/>
                      <a:headEnd type="none" w="med" len="med"/>
                      <a:tailEnd type="none" w="med" len="med"/>
                    </a:lnL>
                    <a:lnR w="12700" cap="flat" cmpd="sng" algn="ctr">
                      <a:solidFill>
                        <a:srgbClr val="2062F7"/>
                      </a:solidFill>
                      <a:prstDash val="solid"/>
                      <a:round/>
                      <a:headEnd type="none" w="med" len="med"/>
                      <a:tailEnd type="none" w="med" len="med"/>
                    </a:lnR>
                    <a:lnT w="9525" cap="flat" cmpd="sng" algn="ctr">
                      <a:solidFill>
                        <a:srgbClr val="A066F7"/>
                      </a:solidFill>
                      <a:prstDash val="solid"/>
                      <a:round/>
                      <a:headEnd type="none" w="med" len="med"/>
                      <a:tailEnd type="none" w="med" len="med"/>
                    </a:lnT>
                    <a:lnB w="12700" cap="flat" cmpd="sng" algn="ctr">
                      <a:solidFill>
                        <a:srgbClr val="A066F7"/>
                      </a:solidFill>
                      <a:prstDash val="solid"/>
                      <a:round/>
                      <a:headEnd type="none" w="med" len="med"/>
                      <a:tailEnd type="none" w="med" len="med"/>
                    </a:lnB>
                  </a:tcPr>
                </a:tc>
                <a:tc>
                  <a:txBody>
                    <a:bodyPr/>
                    <a:lstStyle/>
                    <a:p>
                      <a:pPr algn="l" fontAlgn="t"/>
                      <a:r>
                        <a:rPr lang="en-IN" sz="2000" dirty="0">
                          <a:effectLst/>
                        </a:rPr>
                        <a:t>TCP</a:t>
                      </a:r>
                    </a:p>
                  </a:txBody>
                  <a:tcPr marL="29219" marR="29219" marT="21914" marB="21914">
                    <a:lnL w="12700" cap="flat" cmpd="sng" algn="ctr">
                      <a:solidFill>
                        <a:srgbClr val="2062F7"/>
                      </a:solidFill>
                      <a:prstDash val="solid"/>
                      <a:round/>
                      <a:headEnd type="none" w="med" len="med"/>
                      <a:tailEnd type="none" w="med" len="med"/>
                    </a:lnL>
                    <a:lnR w="12700" cap="flat" cmpd="sng" algn="ctr">
                      <a:solidFill>
                        <a:srgbClr val="6061F7"/>
                      </a:solidFill>
                      <a:prstDash val="solid"/>
                      <a:round/>
                      <a:headEnd type="none" w="med" len="med"/>
                      <a:tailEnd type="none" w="med" len="med"/>
                    </a:lnR>
                    <a:lnT w="9525" cap="flat" cmpd="sng" algn="ctr">
                      <a:solidFill>
                        <a:srgbClr val="2062F7"/>
                      </a:solidFill>
                      <a:prstDash val="solid"/>
                      <a:round/>
                      <a:headEnd type="none" w="med" len="med"/>
                      <a:tailEnd type="none" w="med" len="med"/>
                    </a:lnT>
                    <a:lnB w="12700" cap="flat" cmpd="sng" algn="ctr">
                      <a:solidFill>
                        <a:srgbClr val="2062F7"/>
                      </a:solidFill>
                      <a:prstDash val="solid"/>
                      <a:round/>
                      <a:headEnd type="none" w="med" len="med"/>
                      <a:tailEnd type="none" w="med" len="med"/>
                    </a:lnB>
                  </a:tcPr>
                </a:tc>
                <a:tc>
                  <a:txBody>
                    <a:bodyPr/>
                    <a:lstStyle/>
                    <a:p>
                      <a:pPr algn="l" fontAlgn="t"/>
                      <a:r>
                        <a:rPr lang="en-IN" sz="2000">
                          <a:effectLst/>
                        </a:rPr>
                        <a:t>Any</a:t>
                      </a:r>
                    </a:p>
                  </a:txBody>
                  <a:tcPr marL="29219" marR="29219" marT="21914" marB="21914">
                    <a:lnL w="12700" cap="flat" cmpd="sng" algn="ctr">
                      <a:solidFill>
                        <a:srgbClr val="6061F7"/>
                      </a:solidFill>
                      <a:prstDash val="solid"/>
                      <a:round/>
                      <a:headEnd type="none" w="med" len="med"/>
                      <a:tailEnd type="none" w="med" len="med"/>
                    </a:lnL>
                    <a:lnR w="12700" cap="flat" cmpd="sng" algn="ctr">
                      <a:solidFill>
                        <a:srgbClr val="E062F7"/>
                      </a:solidFill>
                      <a:prstDash val="solid"/>
                      <a:round/>
                      <a:headEnd type="none" w="med" len="med"/>
                      <a:tailEnd type="none" w="med" len="med"/>
                    </a:lnR>
                    <a:lnT w="9525" cap="flat" cmpd="sng" algn="ctr">
                      <a:solidFill>
                        <a:srgbClr val="6061F7"/>
                      </a:solidFill>
                      <a:prstDash val="solid"/>
                      <a:round/>
                      <a:headEnd type="none" w="med" len="med"/>
                      <a:tailEnd type="none" w="med" len="med"/>
                    </a:lnT>
                    <a:lnB w="12700" cap="flat" cmpd="sng" algn="ctr">
                      <a:solidFill>
                        <a:srgbClr val="6061F7"/>
                      </a:solidFill>
                      <a:prstDash val="solid"/>
                      <a:round/>
                      <a:headEnd type="none" w="med" len="med"/>
                      <a:tailEnd type="none" w="med" len="med"/>
                    </a:lnB>
                  </a:tcPr>
                </a:tc>
                <a:tc>
                  <a:txBody>
                    <a:bodyPr/>
                    <a:lstStyle/>
                    <a:p>
                      <a:pPr algn="l" fontAlgn="t"/>
                      <a:r>
                        <a:rPr lang="en-IN" sz="2000">
                          <a:effectLst/>
                        </a:rPr>
                        <a:t>Any</a:t>
                      </a:r>
                    </a:p>
                  </a:txBody>
                  <a:tcPr marL="29219" marR="29219" marT="21914" marB="21914">
                    <a:lnL w="12700" cap="flat" cmpd="sng" algn="ctr">
                      <a:solidFill>
                        <a:srgbClr val="E062F7"/>
                      </a:solidFill>
                      <a:prstDash val="solid"/>
                      <a:round/>
                      <a:headEnd type="none" w="med" len="med"/>
                      <a:tailEnd type="none" w="med" len="med"/>
                    </a:lnL>
                    <a:lnR w="12700" cap="flat" cmpd="sng" algn="ctr">
                      <a:solidFill>
                        <a:srgbClr val="C05DF7"/>
                      </a:solidFill>
                      <a:prstDash val="solid"/>
                      <a:round/>
                      <a:headEnd type="none" w="med" len="med"/>
                      <a:tailEnd type="none" w="med" len="med"/>
                    </a:lnR>
                    <a:lnT w="9525" cap="flat" cmpd="sng" algn="ctr">
                      <a:solidFill>
                        <a:srgbClr val="E062F7"/>
                      </a:solidFill>
                      <a:prstDash val="solid"/>
                      <a:round/>
                      <a:headEnd type="none" w="med" len="med"/>
                      <a:tailEnd type="none" w="med" len="med"/>
                    </a:lnT>
                    <a:lnB w="12700" cap="flat" cmpd="sng" algn="ctr">
                      <a:solidFill>
                        <a:srgbClr val="E062F7"/>
                      </a:solidFill>
                      <a:prstDash val="solid"/>
                      <a:round/>
                      <a:headEnd type="none" w="med" len="med"/>
                      <a:tailEnd type="none" w="med" len="med"/>
                    </a:lnB>
                  </a:tcPr>
                </a:tc>
                <a:tc>
                  <a:txBody>
                    <a:bodyPr/>
                    <a:lstStyle/>
                    <a:p>
                      <a:pPr algn="l" fontAlgn="t"/>
                      <a:r>
                        <a:rPr lang="en-IN" sz="2000" dirty="0">
                          <a:effectLst/>
                        </a:rPr>
                        <a:t>Allow</a:t>
                      </a:r>
                    </a:p>
                  </a:txBody>
                  <a:tcPr marL="29219" marR="29219" marT="21914" marB="21914">
                    <a:lnL w="12700" cap="flat" cmpd="sng" algn="ctr">
                      <a:solidFill>
                        <a:srgbClr val="C05DF7"/>
                      </a:solidFill>
                      <a:prstDash val="solid"/>
                      <a:round/>
                      <a:headEnd type="none" w="med" len="med"/>
                      <a:tailEnd type="none" w="med" len="med"/>
                    </a:lnL>
                    <a:lnR w="12700" cap="flat" cmpd="sng" algn="ctr">
                      <a:solidFill>
                        <a:srgbClr val="605DF7"/>
                      </a:solidFill>
                      <a:prstDash val="solid"/>
                      <a:round/>
                      <a:headEnd type="none" w="med" len="med"/>
                      <a:tailEnd type="none" w="med" len="med"/>
                    </a:lnR>
                    <a:lnT w="9525" cap="flat" cmpd="sng" algn="ctr">
                      <a:solidFill>
                        <a:srgbClr val="C05DF7"/>
                      </a:solidFill>
                      <a:prstDash val="solid"/>
                      <a:round/>
                      <a:headEnd type="none" w="med" len="med"/>
                      <a:tailEnd type="none" w="med" len="med"/>
                    </a:lnT>
                    <a:lnB w="12700" cap="flat" cmpd="sng" algn="ctr">
                      <a:solidFill>
                        <a:srgbClr val="C05DF7"/>
                      </a:solidFill>
                      <a:prstDash val="solid"/>
                      <a:round/>
                      <a:headEnd type="none" w="med" len="med"/>
                      <a:tailEnd type="none" w="med" len="med"/>
                    </a:lnB>
                  </a:tcPr>
                </a:tc>
                <a:extLst>
                  <a:ext uri="{0D108BD9-81ED-4DB2-BD59-A6C34878D82A}">
                    <a16:rowId xmlns:a16="http://schemas.microsoft.com/office/drawing/2014/main" val="2343254526"/>
                  </a:ext>
                </a:extLst>
              </a:tr>
            </a:tbl>
          </a:graphicData>
        </a:graphic>
      </p:graphicFrame>
    </p:spTree>
    <p:extLst>
      <p:ext uri="{BB962C8B-B14F-4D97-AF65-F5344CB8AC3E}">
        <p14:creationId xmlns:p14="http://schemas.microsoft.com/office/powerpoint/2010/main" val="334897219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414F1-A15B-D249-9036-3F74F2D1C328}"/>
              </a:ext>
            </a:extLst>
          </p:cNvPr>
          <p:cNvSpPr>
            <a:spLocks noGrp="1"/>
          </p:cNvSpPr>
          <p:nvPr>
            <p:ph type="title"/>
          </p:nvPr>
        </p:nvSpPr>
        <p:spPr>
          <a:xfrm>
            <a:off x="588263" y="457200"/>
            <a:ext cx="11018520" cy="553998"/>
          </a:xfrm>
        </p:spPr>
        <p:txBody>
          <a:bodyPr/>
          <a:lstStyle/>
          <a:p>
            <a:r>
              <a:rPr lang="en-IN" b="1" dirty="0"/>
              <a:t>Outbound security rules</a:t>
            </a:r>
            <a:endParaRPr lang="en-US" dirty="0"/>
          </a:p>
        </p:txBody>
      </p:sp>
      <p:graphicFrame>
        <p:nvGraphicFramePr>
          <p:cNvPr id="6" name="Table 5">
            <a:extLst>
              <a:ext uri="{FF2B5EF4-FFF2-40B4-BE49-F238E27FC236}">
                <a16:creationId xmlns:a16="http://schemas.microsoft.com/office/drawing/2014/main" id="{7C30D4BA-CB50-B34A-ADE4-FC803C14EAB5}"/>
              </a:ext>
            </a:extLst>
          </p:cNvPr>
          <p:cNvGraphicFramePr>
            <a:graphicFrameLocks noGrp="1"/>
          </p:cNvGraphicFramePr>
          <p:nvPr>
            <p:extLst>
              <p:ext uri="{D42A27DB-BD31-4B8C-83A1-F6EECF244321}">
                <p14:modId xmlns:p14="http://schemas.microsoft.com/office/powerpoint/2010/main" val="1891534770"/>
              </p:ext>
            </p:extLst>
          </p:nvPr>
        </p:nvGraphicFramePr>
        <p:xfrm>
          <a:off x="805913" y="1435099"/>
          <a:ext cx="10800870" cy="3803327"/>
        </p:xfrm>
        <a:graphic>
          <a:graphicData uri="http://schemas.openxmlformats.org/drawingml/2006/table">
            <a:tbl>
              <a:tblPr/>
              <a:tblGrid>
                <a:gridCol w="1800145">
                  <a:extLst>
                    <a:ext uri="{9D8B030D-6E8A-4147-A177-3AD203B41FA5}">
                      <a16:colId xmlns:a16="http://schemas.microsoft.com/office/drawing/2014/main" val="1413809446"/>
                    </a:ext>
                  </a:extLst>
                </a:gridCol>
                <a:gridCol w="1800145">
                  <a:extLst>
                    <a:ext uri="{9D8B030D-6E8A-4147-A177-3AD203B41FA5}">
                      <a16:colId xmlns:a16="http://schemas.microsoft.com/office/drawing/2014/main" val="3152949974"/>
                    </a:ext>
                  </a:extLst>
                </a:gridCol>
                <a:gridCol w="1800145">
                  <a:extLst>
                    <a:ext uri="{9D8B030D-6E8A-4147-A177-3AD203B41FA5}">
                      <a16:colId xmlns:a16="http://schemas.microsoft.com/office/drawing/2014/main" val="1525732601"/>
                    </a:ext>
                  </a:extLst>
                </a:gridCol>
                <a:gridCol w="1800145">
                  <a:extLst>
                    <a:ext uri="{9D8B030D-6E8A-4147-A177-3AD203B41FA5}">
                      <a16:colId xmlns:a16="http://schemas.microsoft.com/office/drawing/2014/main" val="4200568520"/>
                    </a:ext>
                  </a:extLst>
                </a:gridCol>
                <a:gridCol w="1800145">
                  <a:extLst>
                    <a:ext uri="{9D8B030D-6E8A-4147-A177-3AD203B41FA5}">
                      <a16:colId xmlns:a16="http://schemas.microsoft.com/office/drawing/2014/main" val="1163178043"/>
                    </a:ext>
                  </a:extLst>
                </a:gridCol>
                <a:gridCol w="1800145">
                  <a:extLst>
                    <a:ext uri="{9D8B030D-6E8A-4147-A177-3AD203B41FA5}">
                      <a16:colId xmlns:a16="http://schemas.microsoft.com/office/drawing/2014/main" val="182757173"/>
                    </a:ext>
                  </a:extLst>
                </a:gridCol>
              </a:tblGrid>
              <a:tr h="351394">
                <a:tc>
                  <a:txBody>
                    <a:bodyPr/>
                    <a:lstStyle/>
                    <a:p>
                      <a:pPr algn="l" fontAlgn="b"/>
                      <a:r>
                        <a:rPr lang="en-IN" sz="2000" b="1">
                          <a:effectLst/>
                        </a:rPr>
                        <a:t>NAME</a:t>
                      </a:r>
                      <a:endParaRPr lang="en-IN" sz="2000">
                        <a:effectLst/>
                      </a:endParaRPr>
                    </a:p>
                  </a:txBody>
                  <a:tcPr marL="29219" marR="29219" marT="21914" marB="21914" anchor="b">
                    <a:lnL w="12700" cap="flat" cmpd="sng" algn="ctr">
                      <a:solidFill>
                        <a:srgbClr val="406FF7"/>
                      </a:solidFill>
                      <a:prstDash val="solid"/>
                      <a:round/>
                      <a:headEnd type="none" w="med" len="med"/>
                      <a:tailEnd type="none" w="med" len="med"/>
                    </a:lnL>
                    <a:lnR w="12700" cap="flat" cmpd="sng" algn="ctr">
                      <a:solidFill>
                        <a:srgbClr val="A06FF7"/>
                      </a:solidFill>
                      <a:prstDash val="solid"/>
                      <a:round/>
                      <a:headEnd type="none" w="med" len="med"/>
                      <a:tailEnd type="none" w="med" len="med"/>
                    </a:lnR>
                    <a:lnT w="12700" cap="flat" cmpd="sng" algn="ctr">
                      <a:solidFill>
                        <a:srgbClr val="406FF7"/>
                      </a:solidFill>
                      <a:prstDash val="solid"/>
                      <a:round/>
                      <a:headEnd type="none" w="med" len="med"/>
                      <a:tailEnd type="none" w="med" len="med"/>
                    </a:lnT>
                    <a:lnB w="9525" cap="flat" cmpd="sng" algn="ctr">
                      <a:solidFill>
                        <a:srgbClr val="C063F7"/>
                      </a:solidFill>
                      <a:prstDash val="solid"/>
                      <a:round/>
                      <a:headEnd type="none" w="med" len="med"/>
                      <a:tailEnd type="none" w="med" len="med"/>
                    </a:lnB>
                  </a:tcPr>
                </a:tc>
                <a:tc>
                  <a:txBody>
                    <a:bodyPr/>
                    <a:lstStyle/>
                    <a:p>
                      <a:pPr algn="l" fontAlgn="b"/>
                      <a:r>
                        <a:rPr lang="en-IN" sz="2000" b="1">
                          <a:effectLst/>
                        </a:rPr>
                        <a:t>PORT</a:t>
                      </a:r>
                      <a:endParaRPr lang="en-IN" sz="2000">
                        <a:effectLst/>
                      </a:endParaRPr>
                    </a:p>
                  </a:txBody>
                  <a:tcPr marL="29219" marR="29219" marT="21914" marB="21914" anchor="b">
                    <a:lnL w="12700" cap="flat" cmpd="sng" algn="ctr">
                      <a:solidFill>
                        <a:srgbClr val="A06FF7"/>
                      </a:solidFill>
                      <a:prstDash val="solid"/>
                      <a:round/>
                      <a:headEnd type="none" w="med" len="med"/>
                      <a:tailEnd type="none" w="med" len="med"/>
                    </a:lnL>
                    <a:lnR w="12700" cap="flat" cmpd="sng" algn="ctr">
                      <a:solidFill>
                        <a:srgbClr val="806FF7"/>
                      </a:solidFill>
                      <a:prstDash val="solid"/>
                      <a:round/>
                      <a:headEnd type="none" w="med" len="med"/>
                      <a:tailEnd type="none" w="med" len="med"/>
                    </a:lnR>
                    <a:lnT w="12700" cap="flat" cmpd="sng" algn="ctr">
                      <a:solidFill>
                        <a:srgbClr val="A06FF7"/>
                      </a:solidFill>
                      <a:prstDash val="solid"/>
                      <a:round/>
                      <a:headEnd type="none" w="med" len="med"/>
                      <a:tailEnd type="none" w="med" len="med"/>
                    </a:lnT>
                    <a:lnB w="9525" cap="flat" cmpd="sng" algn="ctr">
                      <a:solidFill>
                        <a:srgbClr val="A066F7"/>
                      </a:solidFill>
                      <a:prstDash val="solid"/>
                      <a:round/>
                      <a:headEnd type="none" w="med" len="med"/>
                      <a:tailEnd type="none" w="med" len="med"/>
                    </a:lnB>
                  </a:tcPr>
                </a:tc>
                <a:tc>
                  <a:txBody>
                    <a:bodyPr/>
                    <a:lstStyle/>
                    <a:p>
                      <a:pPr algn="l" fontAlgn="b"/>
                      <a:r>
                        <a:rPr lang="en-IN" sz="2000" b="1">
                          <a:effectLst/>
                        </a:rPr>
                        <a:t>PROTOCOL</a:t>
                      </a:r>
                      <a:endParaRPr lang="en-IN" sz="2000">
                        <a:effectLst/>
                      </a:endParaRPr>
                    </a:p>
                  </a:txBody>
                  <a:tcPr marL="29219" marR="29219" marT="21914" marB="21914" anchor="b">
                    <a:lnL w="12700" cap="flat" cmpd="sng" algn="ctr">
                      <a:solidFill>
                        <a:srgbClr val="806FF7"/>
                      </a:solidFill>
                      <a:prstDash val="solid"/>
                      <a:round/>
                      <a:headEnd type="none" w="med" len="med"/>
                      <a:tailEnd type="none" w="med" len="med"/>
                    </a:lnL>
                    <a:lnR w="12700" cap="flat" cmpd="sng" algn="ctr">
                      <a:solidFill>
                        <a:srgbClr val="606AF7"/>
                      </a:solidFill>
                      <a:prstDash val="solid"/>
                      <a:round/>
                      <a:headEnd type="none" w="med" len="med"/>
                      <a:tailEnd type="none" w="med" len="med"/>
                    </a:lnR>
                    <a:lnT w="12700" cap="flat" cmpd="sng" algn="ctr">
                      <a:solidFill>
                        <a:srgbClr val="806FF7"/>
                      </a:solidFill>
                      <a:prstDash val="solid"/>
                      <a:round/>
                      <a:headEnd type="none" w="med" len="med"/>
                      <a:tailEnd type="none" w="med" len="med"/>
                    </a:lnT>
                    <a:lnB w="9525" cap="flat" cmpd="sng" algn="ctr">
                      <a:solidFill>
                        <a:srgbClr val="2062F7"/>
                      </a:solidFill>
                      <a:prstDash val="solid"/>
                      <a:round/>
                      <a:headEnd type="none" w="med" len="med"/>
                      <a:tailEnd type="none" w="med" len="med"/>
                    </a:lnB>
                  </a:tcPr>
                </a:tc>
                <a:tc>
                  <a:txBody>
                    <a:bodyPr/>
                    <a:lstStyle/>
                    <a:p>
                      <a:pPr algn="l" fontAlgn="b"/>
                      <a:r>
                        <a:rPr lang="en-IN" sz="2000" b="1">
                          <a:effectLst/>
                        </a:rPr>
                        <a:t>SOURCE</a:t>
                      </a:r>
                      <a:endParaRPr lang="en-IN" sz="2000">
                        <a:effectLst/>
                      </a:endParaRPr>
                    </a:p>
                  </a:txBody>
                  <a:tcPr marL="29219" marR="29219" marT="21914" marB="21914" anchor="b">
                    <a:lnL w="12700" cap="flat" cmpd="sng" algn="ctr">
                      <a:solidFill>
                        <a:srgbClr val="606AF7"/>
                      </a:solidFill>
                      <a:prstDash val="solid"/>
                      <a:round/>
                      <a:headEnd type="none" w="med" len="med"/>
                      <a:tailEnd type="none" w="med" len="med"/>
                    </a:lnL>
                    <a:lnR w="12700" cap="flat" cmpd="sng" algn="ctr">
                      <a:solidFill>
                        <a:srgbClr val="606CF7"/>
                      </a:solidFill>
                      <a:prstDash val="solid"/>
                      <a:round/>
                      <a:headEnd type="none" w="med" len="med"/>
                      <a:tailEnd type="none" w="med" len="med"/>
                    </a:lnR>
                    <a:lnT w="12700" cap="flat" cmpd="sng" algn="ctr">
                      <a:solidFill>
                        <a:srgbClr val="606AF7"/>
                      </a:solidFill>
                      <a:prstDash val="solid"/>
                      <a:round/>
                      <a:headEnd type="none" w="med" len="med"/>
                      <a:tailEnd type="none" w="med" len="med"/>
                    </a:lnT>
                    <a:lnB w="9525" cap="flat" cmpd="sng" algn="ctr">
                      <a:solidFill>
                        <a:srgbClr val="6061F7"/>
                      </a:solidFill>
                      <a:prstDash val="solid"/>
                      <a:round/>
                      <a:headEnd type="none" w="med" len="med"/>
                      <a:tailEnd type="none" w="med" len="med"/>
                    </a:lnB>
                  </a:tcPr>
                </a:tc>
                <a:tc>
                  <a:txBody>
                    <a:bodyPr/>
                    <a:lstStyle/>
                    <a:p>
                      <a:pPr algn="l" fontAlgn="b"/>
                      <a:r>
                        <a:rPr lang="en-IN" sz="2000" b="1">
                          <a:effectLst/>
                        </a:rPr>
                        <a:t>DESTINATION</a:t>
                      </a:r>
                      <a:endParaRPr lang="en-IN" sz="2000">
                        <a:effectLst/>
                      </a:endParaRPr>
                    </a:p>
                  </a:txBody>
                  <a:tcPr marL="29219" marR="29219" marT="21914" marB="21914" anchor="b">
                    <a:lnL w="12700" cap="flat" cmpd="sng" algn="ctr">
                      <a:solidFill>
                        <a:srgbClr val="606CF7"/>
                      </a:solidFill>
                      <a:prstDash val="solid"/>
                      <a:round/>
                      <a:headEnd type="none" w="med" len="med"/>
                      <a:tailEnd type="none" w="med" len="med"/>
                    </a:lnL>
                    <a:lnR w="12700" cap="flat" cmpd="sng" algn="ctr">
                      <a:solidFill>
                        <a:srgbClr val="206BF7"/>
                      </a:solidFill>
                      <a:prstDash val="solid"/>
                      <a:round/>
                      <a:headEnd type="none" w="med" len="med"/>
                      <a:tailEnd type="none" w="med" len="med"/>
                    </a:lnR>
                    <a:lnT w="12700" cap="flat" cmpd="sng" algn="ctr">
                      <a:solidFill>
                        <a:srgbClr val="606CF7"/>
                      </a:solidFill>
                      <a:prstDash val="solid"/>
                      <a:round/>
                      <a:headEnd type="none" w="med" len="med"/>
                      <a:tailEnd type="none" w="med" len="med"/>
                    </a:lnT>
                    <a:lnB w="9525" cap="flat" cmpd="sng" algn="ctr">
                      <a:solidFill>
                        <a:srgbClr val="E062F7"/>
                      </a:solidFill>
                      <a:prstDash val="solid"/>
                      <a:round/>
                      <a:headEnd type="none" w="med" len="med"/>
                      <a:tailEnd type="none" w="med" len="med"/>
                    </a:lnB>
                  </a:tcPr>
                </a:tc>
                <a:tc>
                  <a:txBody>
                    <a:bodyPr/>
                    <a:lstStyle/>
                    <a:p>
                      <a:pPr algn="l" fontAlgn="b"/>
                      <a:r>
                        <a:rPr lang="en-IN" sz="2000" b="1">
                          <a:effectLst/>
                        </a:rPr>
                        <a:t>ACTION</a:t>
                      </a:r>
                      <a:endParaRPr lang="en-IN" sz="2000">
                        <a:effectLst/>
                      </a:endParaRPr>
                    </a:p>
                  </a:txBody>
                  <a:tcPr marL="29219" marR="29219" marT="21914" marB="21914" anchor="b">
                    <a:lnL w="12700" cap="flat" cmpd="sng" algn="ctr">
                      <a:solidFill>
                        <a:srgbClr val="206BF7"/>
                      </a:solidFill>
                      <a:prstDash val="solid"/>
                      <a:round/>
                      <a:headEnd type="none" w="med" len="med"/>
                      <a:tailEnd type="none" w="med" len="med"/>
                    </a:lnL>
                    <a:lnR w="12700" cap="flat" cmpd="sng" algn="ctr">
                      <a:solidFill>
                        <a:srgbClr val="E067F7"/>
                      </a:solidFill>
                      <a:prstDash val="solid"/>
                      <a:round/>
                      <a:headEnd type="none" w="med" len="med"/>
                      <a:tailEnd type="none" w="med" len="med"/>
                    </a:lnR>
                    <a:lnT w="12700" cap="flat" cmpd="sng" algn="ctr">
                      <a:solidFill>
                        <a:srgbClr val="206BF7"/>
                      </a:solidFill>
                      <a:prstDash val="solid"/>
                      <a:round/>
                      <a:headEnd type="none" w="med" len="med"/>
                      <a:tailEnd type="none" w="med" len="med"/>
                    </a:lnT>
                    <a:lnB w="9525" cap="flat" cmpd="sng" algn="ctr">
                      <a:solidFill>
                        <a:srgbClr val="C05DF7"/>
                      </a:solidFill>
                      <a:prstDash val="solid"/>
                      <a:round/>
                      <a:headEnd type="none" w="med" len="med"/>
                      <a:tailEnd type="none" w="med" len="med"/>
                    </a:lnB>
                  </a:tcPr>
                </a:tc>
                <a:extLst>
                  <a:ext uri="{0D108BD9-81ED-4DB2-BD59-A6C34878D82A}">
                    <a16:rowId xmlns:a16="http://schemas.microsoft.com/office/drawing/2014/main" val="300673302"/>
                  </a:ext>
                </a:extLst>
              </a:tr>
              <a:tr h="3451933">
                <a:tc>
                  <a:txBody>
                    <a:bodyPr/>
                    <a:lstStyle/>
                    <a:p>
                      <a:pPr algn="l" fontAlgn="t"/>
                      <a:r>
                        <a:rPr lang="en-IN" sz="1800" b="0" i="0" u="none" strike="noStrike" kern="1200">
                          <a:solidFill>
                            <a:schemeClr val="tx1"/>
                          </a:solidFill>
                          <a:effectLst/>
                          <a:latin typeface="+mn-lt"/>
                          <a:ea typeface="+mn-ea"/>
                          <a:cs typeface="+mn-cs"/>
                        </a:rPr>
                        <a:t>SQL Source server</a:t>
                      </a:r>
                      <a:endParaRPr lang="en-IN" sz="2000" dirty="0">
                        <a:effectLst/>
                      </a:endParaRPr>
                    </a:p>
                  </a:txBody>
                  <a:tcPr marL="29219" marR="29219" marT="21914" marB="21914">
                    <a:lnL w="12700" cap="flat" cmpd="sng" algn="ctr">
                      <a:solidFill>
                        <a:srgbClr val="C063F7"/>
                      </a:solidFill>
                      <a:prstDash val="solid"/>
                      <a:round/>
                      <a:headEnd type="none" w="med" len="med"/>
                      <a:tailEnd type="none" w="med" len="med"/>
                    </a:lnL>
                    <a:lnR w="12700" cap="flat" cmpd="sng" algn="ctr">
                      <a:solidFill>
                        <a:srgbClr val="A066F7"/>
                      </a:solidFill>
                      <a:prstDash val="solid"/>
                      <a:round/>
                      <a:headEnd type="none" w="med" len="med"/>
                      <a:tailEnd type="none" w="med" len="med"/>
                    </a:lnR>
                    <a:lnT w="9525" cap="flat" cmpd="sng" algn="ctr">
                      <a:solidFill>
                        <a:srgbClr val="C063F7"/>
                      </a:solidFill>
                      <a:prstDash val="solid"/>
                      <a:round/>
                      <a:headEnd type="none" w="med" len="med"/>
                      <a:tailEnd type="none" w="med" len="med"/>
                    </a:lnT>
                    <a:lnB w="12700" cap="flat" cmpd="sng" algn="ctr">
                      <a:solidFill>
                        <a:srgbClr val="C063F7"/>
                      </a:solidFill>
                      <a:prstDash val="solid"/>
                      <a:round/>
                      <a:headEnd type="none" w="med" len="med"/>
                      <a:tailEnd type="none" w="med" len="med"/>
                    </a:lnB>
                  </a:tcPr>
                </a:tc>
                <a:tc>
                  <a:txBody>
                    <a:bodyPr/>
                    <a:lstStyle/>
                    <a:p>
                      <a:pPr algn="l" fontAlgn="t"/>
                      <a:r>
                        <a:rPr lang="en-IN" sz="1800" b="0" i="0" u="none" strike="noStrike" kern="1200" dirty="0">
                          <a:solidFill>
                            <a:schemeClr val="tx1"/>
                          </a:solidFill>
                          <a:effectLst/>
                          <a:latin typeface="+mn-lt"/>
                          <a:ea typeface="+mn-ea"/>
                          <a:cs typeface="+mn-cs"/>
                        </a:rPr>
                        <a:t>1433 (or TCP IP port that SQL Server is listening to)</a:t>
                      </a:r>
                      <a:endParaRPr lang="en-IN" sz="2000" dirty="0">
                        <a:effectLst/>
                      </a:endParaRPr>
                    </a:p>
                  </a:txBody>
                  <a:tcPr marL="29219" marR="29219" marT="21914" marB="21914">
                    <a:lnL w="12700" cap="flat" cmpd="sng" algn="ctr">
                      <a:solidFill>
                        <a:srgbClr val="A066F7"/>
                      </a:solidFill>
                      <a:prstDash val="solid"/>
                      <a:round/>
                      <a:headEnd type="none" w="med" len="med"/>
                      <a:tailEnd type="none" w="med" len="med"/>
                    </a:lnL>
                    <a:lnR w="12700" cap="flat" cmpd="sng" algn="ctr">
                      <a:solidFill>
                        <a:srgbClr val="2062F7"/>
                      </a:solidFill>
                      <a:prstDash val="solid"/>
                      <a:round/>
                      <a:headEnd type="none" w="med" len="med"/>
                      <a:tailEnd type="none" w="med" len="med"/>
                    </a:lnR>
                    <a:lnT w="9525" cap="flat" cmpd="sng" algn="ctr">
                      <a:solidFill>
                        <a:srgbClr val="A066F7"/>
                      </a:solidFill>
                      <a:prstDash val="solid"/>
                      <a:round/>
                      <a:headEnd type="none" w="med" len="med"/>
                      <a:tailEnd type="none" w="med" len="med"/>
                    </a:lnT>
                    <a:lnB w="12700" cap="flat" cmpd="sng" algn="ctr">
                      <a:solidFill>
                        <a:srgbClr val="A066F7"/>
                      </a:solidFill>
                      <a:prstDash val="solid"/>
                      <a:round/>
                      <a:headEnd type="none" w="med" len="med"/>
                      <a:tailEnd type="none" w="med" len="med"/>
                    </a:lnB>
                  </a:tcPr>
                </a:tc>
                <a:tc>
                  <a:txBody>
                    <a:bodyPr/>
                    <a:lstStyle/>
                    <a:p>
                      <a:pPr algn="l" fontAlgn="t"/>
                      <a:r>
                        <a:rPr lang="en-IN" sz="2000">
                          <a:effectLst/>
                        </a:rPr>
                        <a:t>TCP</a:t>
                      </a:r>
                      <a:endParaRPr lang="en-IN" sz="2000" dirty="0">
                        <a:effectLst/>
                      </a:endParaRPr>
                    </a:p>
                  </a:txBody>
                  <a:tcPr marL="29219" marR="29219" marT="21914" marB="21914">
                    <a:lnL w="12700" cap="flat" cmpd="sng" algn="ctr">
                      <a:solidFill>
                        <a:srgbClr val="2062F7"/>
                      </a:solidFill>
                      <a:prstDash val="solid"/>
                      <a:round/>
                      <a:headEnd type="none" w="med" len="med"/>
                      <a:tailEnd type="none" w="med" len="med"/>
                    </a:lnL>
                    <a:lnR w="12700" cap="flat" cmpd="sng" algn="ctr">
                      <a:solidFill>
                        <a:srgbClr val="6061F7"/>
                      </a:solidFill>
                      <a:prstDash val="solid"/>
                      <a:round/>
                      <a:headEnd type="none" w="med" len="med"/>
                      <a:tailEnd type="none" w="med" len="med"/>
                    </a:lnR>
                    <a:lnT w="9525" cap="flat" cmpd="sng" algn="ctr">
                      <a:solidFill>
                        <a:srgbClr val="2062F7"/>
                      </a:solidFill>
                      <a:prstDash val="solid"/>
                      <a:round/>
                      <a:headEnd type="none" w="med" len="med"/>
                      <a:tailEnd type="none" w="med" len="med"/>
                    </a:lnT>
                    <a:lnB w="12700" cap="flat" cmpd="sng" algn="ctr">
                      <a:solidFill>
                        <a:srgbClr val="2062F7"/>
                      </a:solidFill>
                      <a:prstDash val="solid"/>
                      <a:round/>
                      <a:headEnd type="none" w="med" len="med"/>
                      <a:tailEnd type="none" w="med" len="med"/>
                    </a:lnB>
                  </a:tcPr>
                </a:tc>
                <a:tc>
                  <a:txBody>
                    <a:bodyPr/>
                    <a:lstStyle/>
                    <a:p>
                      <a:pPr algn="l" fontAlgn="t"/>
                      <a:r>
                        <a:rPr lang="en-IN" sz="2000">
                          <a:effectLst/>
                        </a:rPr>
                        <a:t>Any</a:t>
                      </a:r>
                    </a:p>
                  </a:txBody>
                  <a:tcPr marL="29219" marR="29219" marT="21914" marB="21914">
                    <a:lnL w="12700" cap="flat" cmpd="sng" algn="ctr">
                      <a:solidFill>
                        <a:srgbClr val="6061F7"/>
                      </a:solidFill>
                      <a:prstDash val="solid"/>
                      <a:round/>
                      <a:headEnd type="none" w="med" len="med"/>
                      <a:tailEnd type="none" w="med" len="med"/>
                    </a:lnL>
                    <a:lnR w="12700" cap="flat" cmpd="sng" algn="ctr">
                      <a:solidFill>
                        <a:srgbClr val="E062F7"/>
                      </a:solidFill>
                      <a:prstDash val="solid"/>
                      <a:round/>
                      <a:headEnd type="none" w="med" len="med"/>
                      <a:tailEnd type="none" w="med" len="med"/>
                    </a:lnR>
                    <a:lnT w="9525" cap="flat" cmpd="sng" algn="ctr">
                      <a:solidFill>
                        <a:srgbClr val="6061F7"/>
                      </a:solidFill>
                      <a:prstDash val="solid"/>
                      <a:round/>
                      <a:headEnd type="none" w="med" len="med"/>
                      <a:tailEnd type="none" w="med" len="med"/>
                    </a:lnT>
                    <a:lnB w="12700" cap="flat" cmpd="sng" algn="ctr">
                      <a:solidFill>
                        <a:srgbClr val="6061F7"/>
                      </a:solidFill>
                      <a:prstDash val="solid"/>
                      <a:round/>
                      <a:headEnd type="none" w="med" len="med"/>
                      <a:tailEnd type="none" w="med" len="med"/>
                    </a:lnB>
                  </a:tcPr>
                </a:tc>
                <a:tc>
                  <a:txBody>
                    <a:bodyPr/>
                    <a:lstStyle/>
                    <a:p>
                      <a:pPr algn="l" fontAlgn="t"/>
                      <a:r>
                        <a:rPr lang="en-IN" sz="1800" b="0" i="0" u="none" strike="noStrike" kern="1200" dirty="0">
                          <a:solidFill>
                            <a:schemeClr val="tx1"/>
                          </a:solidFill>
                          <a:effectLst/>
                          <a:latin typeface="+mn-lt"/>
                          <a:ea typeface="+mn-ea"/>
                          <a:cs typeface="+mn-cs"/>
                        </a:rPr>
                        <a:t>On-premises address space</a:t>
                      </a:r>
                      <a:endParaRPr lang="en-IN" sz="2000" dirty="0">
                        <a:effectLst/>
                      </a:endParaRPr>
                    </a:p>
                  </a:txBody>
                  <a:tcPr marL="29219" marR="29219" marT="21914" marB="21914">
                    <a:lnL w="12700" cap="flat" cmpd="sng" algn="ctr">
                      <a:solidFill>
                        <a:srgbClr val="E062F7"/>
                      </a:solidFill>
                      <a:prstDash val="solid"/>
                      <a:round/>
                      <a:headEnd type="none" w="med" len="med"/>
                      <a:tailEnd type="none" w="med" len="med"/>
                    </a:lnL>
                    <a:lnR w="12700" cap="flat" cmpd="sng" algn="ctr">
                      <a:solidFill>
                        <a:srgbClr val="C05DF7"/>
                      </a:solidFill>
                      <a:prstDash val="solid"/>
                      <a:round/>
                      <a:headEnd type="none" w="med" len="med"/>
                      <a:tailEnd type="none" w="med" len="med"/>
                    </a:lnR>
                    <a:lnT w="9525" cap="flat" cmpd="sng" algn="ctr">
                      <a:solidFill>
                        <a:srgbClr val="E062F7"/>
                      </a:solidFill>
                      <a:prstDash val="solid"/>
                      <a:round/>
                      <a:headEnd type="none" w="med" len="med"/>
                      <a:tailEnd type="none" w="med" len="med"/>
                    </a:lnT>
                    <a:lnB w="12700" cap="flat" cmpd="sng" algn="ctr">
                      <a:solidFill>
                        <a:srgbClr val="E062F7"/>
                      </a:solidFill>
                      <a:prstDash val="solid"/>
                      <a:round/>
                      <a:headEnd type="none" w="med" len="med"/>
                      <a:tailEnd type="none" w="med" len="med"/>
                    </a:lnB>
                  </a:tcPr>
                </a:tc>
                <a:tc>
                  <a:txBody>
                    <a:bodyPr/>
                    <a:lstStyle/>
                    <a:p>
                      <a:pPr algn="l" fontAlgn="t"/>
                      <a:r>
                        <a:rPr lang="en-IN" sz="2000" dirty="0">
                          <a:effectLst/>
                        </a:rPr>
                        <a:t>Allow</a:t>
                      </a:r>
                    </a:p>
                  </a:txBody>
                  <a:tcPr marL="29219" marR="29219" marT="21914" marB="21914">
                    <a:lnL w="12700" cap="flat" cmpd="sng" algn="ctr">
                      <a:solidFill>
                        <a:srgbClr val="C05DF7"/>
                      </a:solidFill>
                      <a:prstDash val="solid"/>
                      <a:round/>
                      <a:headEnd type="none" w="med" len="med"/>
                      <a:tailEnd type="none" w="med" len="med"/>
                    </a:lnL>
                    <a:lnR w="12700" cap="flat" cmpd="sng" algn="ctr">
                      <a:solidFill>
                        <a:srgbClr val="605DF7"/>
                      </a:solidFill>
                      <a:prstDash val="solid"/>
                      <a:round/>
                      <a:headEnd type="none" w="med" len="med"/>
                      <a:tailEnd type="none" w="med" len="med"/>
                    </a:lnR>
                    <a:lnT w="9525" cap="flat" cmpd="sng" algn="ctr">
                      <a:solidFill>
                        <a:srgbClr val="C05DF7"/>
                      </a:solidFill>
                      <a:prstDash val="solid"/>
                      <a:round/>
                      <a:headEnd type="none" w="med" len="med"/>
                      <a:tailEnd type="none" w="med" len="med"/>
                    </a:lnT>
                    <a:lnB w="12700" cap="flat" cmpd="sng" algn="ctr">
                      <a:solidFill>
                        <a:srgbClr val="C05DF7"/>
                      </a:solidFill>
                      <a:prstDash val="solid"/>
                      <a:round/>
                      <a:headEnd type="none" w="med" len="med"/>
                      <a:tailEnd type="none" w="med" len="med"/>
                    </a:lnB>
                  </a:tcPr>
                </a:tc>
                <a:extLst>
                  <a:ext uri="{0D108BD9-81ED-4DB2-BD59-A6C34878D82A}">
                    <a16:rowId xmlns:a16="http://schemas.microsoft.com/office/drawing/2014/main" val="2343254526"/>
                  </a:ext>
                </a:extLst>
              </a:tr>
            </a:tbl>
          </a:graphicData>
        </a:graphic>
      </p:graphicFrame>
    </p:spTree>
    <p:extLst>
      <p:ext uri="{BB962C8B-B14F-4D97-AF65-F5344CB8AC3E}">
        <p14:creationId xmlns:p14="http://schemas.microsoft.com/office/powerpoint/2010/main" val="369799543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414F1-A15B-D249-9036-3F74F2D1C328}"/>
              </a:ext>
            </a:extLst>
          </p:cNvPr>
          <p:cNvSpPr>
            <a:spLocks noGrp="1"/>
          </p:cNvSpPr>
          <p:nvPr>
            <p:ph type="title"/>
          </p:nvPr>
        </p:nvSpPr>
        <p:spPr>
          <a:xfrm>
            <a:off x="588263" y="457200"/>
            <a:ext cx="11018520" cy="553998"/>
          </a:xfrm>
        </p:spPr>
        <p:txBody>
          <a:bodyPr/>
          <a:lstStyle/>
          <a:p>
            <a:r>
              <a:rPr lang="en-IN" b="1" dirty="0"/>
              <a:t>Outbound security rules</a:t>
            </a:r>
            <a:endParaRPr lang="en-US" dirty="0"/>
          </a:p>
        </p:txBody>
      </p:sp>
      <p:graphicFrame>
        <p:nvGraphicFramePr>
          <p:cNvPr id="6" name="Table 5">
            <a:extLst>
              <a:ext uri="{FF2B5EF4-FFF2-40B4-BE49-F238E27FC236}">
                <a16:creationId xmlns:a16="http://schemas.microsoft.com/office/drawing/2014/main" id="{7C30D4BA-CB50-B34A-ADE4-FC803C14EAB5}"/>
              </a:ext>
            </a:extLst>
          </p:cNvPr>
          <p:cNvGraphicFramePr>
            <a:graphicFrameLocks noGrp="1"/>
          </p:cNvGraphicFramePr>
          <p:nvPr>
            <p:extLst>
              <p:ext uri="{D42A27DB-BD31-4B8C-83A1-F6EECF244321}">
                <p14:modId xmlns:p14="http://schemas.microsoft.com/office/powerpoint/2010/main" val="939672900"/>
              </p:ext>
            </p:extLst>
          </p:nvPr>
        </p:nvGraphicFramePr>
        <p:xfrm>
          <a:off x="805913" y="1435099"/>
          <a:ext cx="10800870" cy="3803327"/>
        </p:xfrm>
        <a:graphic>
          <a:graphicData uri="http://schemas.openxmlformats.org/drawingml/2006/table">
            <a:tbl>
              <a:tblPr/>
              <a:tblGrid>
                <a:gridCol w="1800145">
                  <a:extLst>
                    <a:ext uri="{9D8B030D-6E8A-4147-A177-3AD203B41FA5}">
                      <a16:colId xmlns:a16="http://schemas.microsoft.com/office/drawing/2014/main" val="1413809446"/>
                    </a:ext>
                  </a:extLst>
                </a:gridCol>
                <a:gridCol w="1800145">
                  <a:extLst>
                    <a:ext uri="{9D8B030D-6E8A-4147-A177-3AD203B41FA5}">
                      <a16:colId xmlns:a16="http://schemas.microsoft.com/office/drawing/2014/main" val="3152949974"/>
                    </a:ext>
                  </a:extLst>
                </a:gridCol>
                <a:gridCol w="1800145">
                  <a:extLst>
                    <a:ext uri="{9D8B030D-6E8A-4147-A177-3AD203B41FA5}">
                      <a16:colId xmlns:a16="http://schemas.microsoft.com/office/drawing/2014/main" val="1525732601"/>
                    </a:ext>
                  </a:extLst>
                </a:gridCol>
                <a:gridCol w="1800145">
                  <a:extLst>
                    <a:ext uri="{9D8B030D-6E8A-4147-A177-3AD203B41FA5}">
                      <a16:colId xmlns:a16="http://schemas.microsoft.com/office/drawing/2014/main" val="4200568520"/>
                    </a:ext>
                  </a:extLst>
                </a:gridCol>
                <a:gridCol w="1800145">
                  <a:extLst>
                    <a:ext uri="{9D8B030D-6E8A-4147-A177-3AD203B41FA5}">
                      <a16:colId xmlns:a16="http://schemas.microsoft.com/office/drawing/2014/main" val="1163178043"/>
                    </a:ext>
                  </a:extLst>
                </a:gridCol>
                <a:gridCol w="1800145">
                  <a:extLst>
                    <a:ext uri="{9D8B030D-6E8A-4147-A177-3AD203B41FA5}">
                      <a16:colId xmlns:a16="http://schemas.microsoft.com/office/drawing/2014/main" val="182757173"/>
                    </a:ext>
                  </a:extLst>
                </a:gridCol>
              </a:tblGrid>
              <a:tr h="351394">
                <a:tc>
                  <a:txBody>
                    <a:bodyPr/>
                    <a:lstStyle/>
                    <a:p>
                      <a:pPr algn="l" fontAlgn="b"/>
                      <a:r>
                        <a:rPr lang="en-IN" sz="2000" b="1">
                          <a:effectLst/>
                        </a:rPr>
                        <a:t>NAME</a:t>
                      </a:r>
                      <a:endParaRPr lang="en-IN" sz="2000">
                        <a:effectLst/>
                      </a:endParaRPr>
                    </a:p>
                  </a:txBody>
                  <a:tcPr marL="29219" marR="29219" marT="21914" marB="21914" anchor="b">
                    <a:lnL w="12700" cap="flat" cmpd="sng" algn="ctr">
                      <a:solidFill>
                        <a:srgbClr val="406FF7"/>
                      </a:solidFill>
                      <a:prstDash val="solid"/>
                      <a:round/>
                      <a:headEnd type="none" w="med" len="med"/>
                      <a:tailEnd type="none" w="med" len="med"/>
                    </a:lnL>
                    <a:lnR w="12700" cap="flat" cmpd="sng" algn="ctr">
                      <a:solidFill>
                        <a:srgbClr val="A06FF7"/>
                      </a:solidFill>
                      <a:prstDash val="solid"/>
                      <a:round/>
                      <a:headEnd type="none" w="med" len="med"/>
                      <a:tailEnd type="none" w="med" len="med"/>
                    </a:lnR>
                    <a:lnT w="12700" cap="flat" cmpd="sng" algn="ctr">
                      <a:solidFill>
                        <a:srgbClr val="406FF7"/>
                      </a:solidFill>
                      <a:prstDash val="solid"/>
                      <a:round/>
                      <a:headEnd type="none" w="med" len="med"/>
                      <a:tailEnd type="none" w="med" len="med"/>
                    </a:lnT>
                    <a:lnB w="9525" cap="flat" cmpd="sng" algn="ctr">
                      <a:solidFill>
                        <a:srgbClr val="C063F7"/>
                      </a:solidFill>
                      <a:prstDash val="solid"/>
                      <a:round/>
                      <a:headEnd type="none" w="med" len="med"/>
                      <a:tailEnd type="none" w="med" len="med"/>
                    </a:lnB>
                  </a:tcPr>
                </a:tc>
                <a:tc>
                  <a:txBody>
                    <a:bodyPr/>
                    <a:lstStyle/>
                    <a:p>
                      <a:pPr algn="l" fontAlgn="b"/>
                      <a:r>
                        <a:rPr lang="en-IN" sz="2000" b="1">
                          <a:effectLst/>
                        </a:rPr>
                        <a:t>PORT</a:t>
                      </a:r>
                      <a:endParaRPr lang="en-IN" sz="2000">
                        <a:effectLst/>
                      </a:endParaRPr>
                    </a:p>
                  </a:txBody>
                  <a:tcPr marL="29219" marR="29219" marT="21914" marB="21914" anchor="b">
                    <a:lnL w="12700" cap="flat" cmpd="sng" algn="ctr">
                      <a:solidFill>
                        <a:srgbClr val="A06FF7"/>
                      </a:solidFill>
                      <a:prstDash val="solid"/>
                      <a:round/>
                      <a:headEnd type="none" w="med" len="med"/>
                      <a:tailEnd type="none" w="med" len="med"/>
                    </a:lnL>
                    <a:lnR w="12700" cap="flat" cmpd="sng" algn="ctr">
                      <a:solidFill>
                        <a:srgbClr val="806FF7"/>
                      </a:solidFill>
                      <a:prstDash val="solid"/>
                      <a:round/>
                      <a:headEnd type="none" w="med" len="med"/>
                      <a:tailEnd type="none" w="med" len="med"/>
                    </a:lnR>
                    <a:lnT w="12700" cap="flat" cmpd="sng" algn="ctr">
                      <a:solidFill>
                        <a:srgbClr val="A06FF7"/>
                      </a:solidFill>
                      <a:prstDash val="solid"/>
                      <a:round/>
                      <a:headEnd type="none" w="med" len="med"/>
                      <a:tailEnd type="none" w="med" len="med"/>
                    </a:lnT>
                    <a:lnB w="9525" cap="flat" cmpd="sng" algn="ctr">
                      <a:solidFill>
                        <a:srgbClr val="A066F7"/>
                      </a:solidFill>
                      <a:prstDash val="solid"/>
                      <a:round/>
                      <a:headEnd type="none" w="med" len="med"/>
                      <a:tailEnd type="none" w="med" len="med"/>
                    </a:lnB>
                  </a:tcPr>
                </a:tc>
                <a:tc>
                  <a:txBody>
                    <a:bodyPr/>
                    <a:lstStyle/>
                    <a:p>
                      <a:pPr algn="l" fontAlgn="b"/>
                      <a:r>
                        <a:rPr lang="en-IN" sz="2000" b="1">
                          <a:effectLst/>
                        </a:rPr>
                        <a:t>PROTOCOL</a:t>
                      </a:r>
                      <a:endParaRPr lang="en-IN" sz="2000">
                        <a:effectLst/>
                      </a:endParaRPr>
                    </a:p>
                  </a:txBody>
                  <a:tcPr marL="29219" marR="29219" marT="21914" marB="21914" anchor="b">
                    <a:lnL w="12700" cap="flat" cmpd="sng" algn="ctr">
                      <a:solidFill>
                        <a:srgbClr val="806FF7"/>
                      </a:solidFill>
                      <a:prstDash val="solid"/>
                      <a:round/>
                      <a:headEnd type="none" w="med" len="med"/>
                      <a:tailEnd type="none" w="med" len="med"/>
                    </a:lnL>
                    <a:lnR w="12700" cap="flat" cmpd="sng" algn="ctr">
                      <a:solidFill>
                        <a:srgbClr val="606AF7"/>
                      </a:solidFill>
                      <a:prstDash val="solid"/>
                      <a:round/>
                      <a:headEnd type="none" w="med" len="med"/>
                      <a:tailEnd type="none" w="med" len="med"/>
                    </a:lnR>
                    <a:lnT w="12700" cap="flat" cmpd="sng" algn="ctr">
                      <a:solidFill>
                        <a:srgbClr val="806FF7"/>
                      </a:solidFill>
                      <a:prstDash val="solid"/>
                      <a:round/>
                      <a:headEnd type="none" w="med" len="med"/>
                      <a:tailEnd type="none" w="med" len="med"/>
                    </a:lnT>
                    <a:lnB w="9525" cap="flat" cmpd="sng" algn="ctr">
                      <a:solidFill>
                        <a:srgbClr val="2062F7"/>
                      </a:solidFill>
                      <a:prstDash val="solid"/>
                      <a:round/>
                      <a:headEnd type="none" w="med" len="med"/>
                      <a:tailEnd type="none" w="med" len="med"/>
                    </a:lnB>
                  </a:tcPr>
                </a:tc>
                <a:tc>
                  <a:txBody>
                    <a:bodyPr/>
                    <a:lstStyle/>
                    <a:p>
                      <a:pPr algn="l" fontAlgn="b"/>
                      <a:r>
                        <a:rPr lang="en-IN" sz="2000" b="1">
                          <a:effectLst/>
                        </a:rPr>
                        <a:t>SOURCE</a:t>
                      </a:r>
                      <a:endParaRPr lang="en-IN" sz="2000">
                        <a:effectLst/>
                      </a:endParaRPr>
                    </a:p>
                  </a:txBody>
                  <a:tcPr marL="29219" marR="29219" marT="21914" marB="21914" anchor="b">
                    <a:lnL w="12700" cap="flat" cmpd="sng" algn="ctr">
                      <a:solidFill>
                        <a:srgbClr val="606AF7"/>
                      </a:solidFill>
                      <a:prstDash val="solid"/>
                      <a:round/>
                      <a:headEnd type="none" w="med" len="med"/>
                      <a:tailEnd type="none" w="med" len="med"/>
                    </a:lnL>
                    <a:lnR w="12700" cap="flat" cmpd="sng" algn="ctr">
                      <a:solidFill>
                        <a:srgbClr val="606CF7"/>
                      </a:solidFill>
                      <a:prstDash val="solid"/>
                      <a:round/>
                      <a:headEnd type="none" w="med" len="med"/>
                      <a:tailEnd type="none" w="med" len="med"/>
                    </a:lnR>
                    <a:lnT w="12700" cap="flat" cmpd="sng" algn="ctr">
                      <a:solidFill>
                        <a:srgbClr val="606AF7"/>
                      </a:solidFill>
                      <a:prstDash val="solid"/>
                      <a:round/>
                      <a:headEnd type="none" w="med" len="med"/>
                      <a:tailEnd type="none" w="med" len="med"/>
                    </a:lnT>
                    <a:lnB w="9525" cap="flat" cmpd="sng" algn="ctr">
                      <a:solidFill>
                        <a:srgbClr val="6061F7"/>
                      </a:solidFill>
                      <a:prstDash val="solid"/>
                      <a:round/>
                      <a:headEnd type="none" w="med" len="med"/>
                      <a:tailEnd type="none" w="med" len="med"/>
                    </a:lnB>
                  </a:tcPr>
                </a:tc>
                <a:tc>
                  <a:txBody>
                    <a:bodyPr/>
                    <a:lstStyle/>
                    <a:p>
                      <a:pPr algn="l" fontAlgn="b"/>
                      <a:r>
                        <a:rPr lang="en-IN" sz="2000" b="1">
                          <a:effectLst/>
                        </a:rPr>
                        <a:t>DESTINATION</a:t>
                      </a:r>
                      <a:endParaRPr lang="en-IN" sz="2000">
                        <a:effectLst/>
                      </a:endParaRPr>
                    </a:p>
                  </a:txBody>
                  <a:tcPr marL="29219" marR="29219" marT="21914" marB="21914" anchor="b">
                    <a:lnL w="12700" cap="flat" cmpd="sng" algn="ctr">
                      <a:solidFill>
                        <a:srgbClr val="606CF7"/>
                      </a:solidFill>
                      <a:prstDash val="solid"/>
                      <a:round/>
                      <a:headEnd type="none" w="med" len="med"/>
                      <a:tailEnd type="none" w="med" len="med"/>
                    </a:lnL>
                    <a:lnR w="12700" cap="flat" cmpd="sng" algn="ctr">
                      <a:solidFill>
                        <a:srgbClr val="206BF7"/>
                      </a:solidFill>
                      <a:prstDash val="solid"/>
                      <a:round/>
                      <a:headEnd type="none" w="med" len="med"/>
                      <a:tailEnd type="none" w="med" len="med"/>
                    </a:lnR>
                    <a:lnT w="12700" cap="flat" cmpd="sng" algn="ctr">
                      <a:solidFill>
                        <a:srgbClr val="606CF7"/>
                      </a:solidFill>
                      <a:prstDash val="solid"/>
                      <a:round/>
                      <a:headEnd type="none" w="med" len="med"/>
                      <a:tailEnd type="none" w="med" len="med"/>
                    </a:lnT>
                    <a:lnB w="9525" cap="flat" cmpd="sng" algn="ctr">
                      <a:solidFill>
                        <a:srgbClr val="E062F7"/>
                      </a:solidFill>
                      <a:prstDash val="solid"/>
                      <a:round/>
                      <a:headEnd type="none" w="med" len="med"/>
                      <a:tailEnd type="none" w="med" len="med"/>
                    </a:lnB>
                  </a:tcPr>
                </a:tc>
                <a:tc>
                  <a:txBody>
                    <a:bodyPr/>
                    <a:lstStyle/>
                    <a:p>
                      <a:pPr algn="l" fontAlgn="b"/>
                      <a:r>
                        <a:rPr lang="en-IN" sz="2000" b="1">
                          <a:effectLst/>
                        </a:rPr>
                        <a:t>ACTION</a:t>
                      </a:r>
                      <a:endParaRPr lang="en-IN" sz="2000">
                        <a:effectLst/>
                      </a:endParaRPr>
                    </a:p>
                  </a:txBody>
                  <a:tcPr marL="29219" marR="29219" marT="21914" marB="21914" anchor="b">
                    <a:lnL w="12700" cap="flat" cmpd="sng" algn="ctr">
                      <a:solidFill>
                        <a:srgbClr val="206BF7"/>
                      </a:solidFill>
                      <a:prstDash val="solid"/>
                      <a:round/>
                      <a:headEnd type="none" w="med" len="med"/>
                      <a:tailEnd type="none" w="med" len="med"/>
                    </a:lnL>
                    <a:lnR w="12700" cap="flat" cmpd="sng" algn="ctr">
                      <a:solidFill>
                        <a:srgbClr val="E067F7"/>
                      </a:solidFill>
                      <a:prstDash val="solid"/>
                      <a:round/>
                      <a:headEnd type="none" w="med" len="med"/>
                      <a:tailEnd type="none" w="med" len="med"/>
                    </a:lnR>
                    <a:lnT w="12700" cap="flat" cmpd="sng" algn="ctr">
                      <a:solidFill>
                        <a:srgbClr val="206BF7"/>
                      </a:solidFill>
                      <a:prstDash val="solid"/>
                      <a:round/>
                      <a:headEnd type="none" w="med" len="med"/>
                      <a:tailEnd type="none" w="med" len="med"/>
                    </a:lnT>
                    <a:lnB w="9525" cap="flat" cmpd="sng" algn="ctr">
                      <a:solidFill>
                        <a:srgbClr val="C05DF7"/>
                      </a:solidFill>
                      <a:prstDash val="solid"/>
                      <a:round/>
                      <a:headEnd type="none" w="med" len="med"/>
                      <a:tailEnd type="none" w="med" len="med"/>
                    </a:lnB>
                  </a:tcPr>
                </a:tc>
                <a:extLst>
                  <a:ext uri="{0D108BD9-81ED-4DB2-BD59-A6C34878D82A}">
                    <a16:rowId xmlns:a16="http://schemas.microsoft.com/office/drawing/2014/main" val="300673302"/>
                  </a:ext>
                </a:extLst>
              </a:tr>
              <a:tr h="3451933">
                <a:tc>
                  <a:txBody>
                    <a:bodyPr/>
                    <a:lstStyle/>
                    <a:p>
                      <a:pPr algn="l" fontAlgn="t"/>
                      <a:r>
                        <a:rPr lang="en-IN" sz="1800" b="0" i="0" u="none" strike="noStrike" kern="1200" dirty="0">
                          <a:solidFill>
                            <a:schemeClr val="tx1"/>
                          </a:solidFill>
                          <a:effectLst/>
                          <a:latin typeface="+mn-lt"/>
                          <a:ea typeface="+mn-ea"/>
                          <a:cs typeface="+mn-cs"/>
                        </a:rPr>
                        <a:t>SQL Server named instance</a:t>
                      </a:r>
                      <a:endParaRPr lang="en-IN" sz="2000" dirty="0">
                        <a:effectLst/>
                      </a:endParaRPr>
                    </a:p>
                  </a:txBody>
                  <a:tcPr marL="29219" marR="29219" marT="21914" marB="21914">
                    <a:lnL w="12700" cap="flat" cmpd="sng" algn="ctr">
                      <a:solidFill>
                        <a:srgbClr val="C063F7"/>
                      </a:solidFill>
                      <a:prstDash val="solid"/>
                      <a:round/>
                      <a:headEnd type="none" w="med" len="med"/>
                      <a:tailEnd type="none" w="med" len="med"/>
                    </a:lnL>
                    <a:lnR w="12700" cap="flat" cmpd="sng" algn="ctr">
                      <a:solidFill>
                        <a:srgbClr val="A066F7"/>
                      </a:solidFill>
                      <a:prstDash val="solid"/>
                      <a:round/>
                      <a:headEnd type="none" w="med" len="med"/>
                      <a:tailEnd type="none" w="med" len="med"/>
                    </a:lnR>
                    <a:lnT w="9525" cap="flat" cmpd="sng" algn="ctr">
                      <a:solidFill>
                        <a:srgbClr val="C063F7"/>
                      </a:solidFill>
                      <a:prstDash val="solid"/>
                      <a:round/>
                      <a:headEnd type="none" w="med" len="med"/>
                      <a:tailEnd type="none" w="med" len="med"/>
                    </a:lnT>
                    <a:lnB w="12700" cap="flat" cmpd="sng" algn="ctr">
                      <a:solidFill>
                        <a:srgbClr val="C063F7"/>
                      </a:solidFill>
                      <a:prstDash val="solid"/>
                      <a:round/>
                      <a:headEnd type="none" w="med" len="med"/>
                      <a:tailEnd type="none" w="med" len="med"/>
                    </a:lnB>
                  </a:tcPr>
                </a:tc>
                <a:tc>
                  <a:txBody>
                    <a:bodyPr/>
                    <a:lstStyle/>
                    <a:p>
                      <a:pPr algn="l" fontAlgn="t"/>
                      <a:r>
                        <a:rPr lang="en-IN" sz="1800" b="0" i="0" u="none" strike="noStrike" kern="1200" dirty="0">
                          <a:solidFill>
                            <a:schemeClr val="tx1"/>
                          </a:solidFill>
                          <a:effectLst/>
                          <a:latin typeface="+mn-lt"/>
                          <a:ea typeface="+mn-ea"/>
                          <a:cs typeface="+mn-cs"/>
                        </a:rPr>
                        <a:t>1434</a:t>
                      </a:r>
                      <a:endParaRPr lang="en-IN" sz="2000" dirty="0">
                        <a:effectLst/>
                      </a:endParaRPr>
                    </a:p>
                  </a:txBody>
                  <a:tcPr marL="29219" marR="29219" marT="21914" marB="21914">
                    <a:lnL w="12700" cap="flat" cmpd="sng" algn="ctr">
                      <a:solidFill>
                        <a:srgbClr val="A066F7"/>
                      </a:solidFill>
                      <a:prstDash val="solid"/>
                      <a:round/>
                      <a:headEnd type="none" w="med" len="med"/>
                      <a:tailEnd type="none" w="med" len="med"/>
                    </a:lnL>
                    <a:lnR w="12700" cap="flat" cmpd="sng" algn="ctr">
                      <a:solidFill>
                        <a:srgbClr val="2062F7"/>
                      </a:solidFill>
                      <a:prstDash val="solid"/>
                      <a:round/>
                      <a:headEnd type="none" w="med" len="med"/>
                      <a:tailEnd type="none" w="med" len="med"/>
                    </a:lnR>
                    <a:lnT w="9525" cap="flat" cmpd="sng" algn="ctr">
                      <a:solidFill>
                        <a:srgbClr val="A066F7"/>
                      </a:solidFill>
                      <a:prstDash val="solid"/>
                      <a:round/>
                      <a:headEnd type="none" w="med" len="med"/>
                      <a:tailEnd type="none" w="med" len="med"/>
                    </a:lnT>
                    <a:lnB w="12700" cap="flat" cmpd="sng" algn="ctr">
                      <a:solidFill>
                        <a:srgbClr val="A066F7"/>
                      </a:solidFill>
                      <a:prstDash val="solid"/>
                      <a:round/>
                      <a:headEnd type="none" w="med" len="med"/>
                      <a:tailEnd type="none" w="med" len="med"/>
                    </a:lnB>
                  </a:tcPr>
                </a:tc>
                <a:tc>
                  <a:txBody>
                    <a:bodyPr/>
                    <a:lstStyle/>
                    <a:p>
                      <a:pPr algn="l" fontAlgn="t"/>
                      <a:r>
                        <a:rPr lang="en-IN" sz="1800" b="0" i="0" u="none" strike="noStrike" kern="1200" dirty="0">
                          <a:solidFill>
                            <a:schemeClr val="tx1"/>
                          </a:solidFill>
                          <a:effectLst/>
                          <a:latin typeface="+mn-lt"/>
                          <a:ea typeface="+mn-ea"/>
                          <a:cs typeface="+mn-cs"/>
                        </a:rPr>
                        <a:t>UDP</a:t>
                      </a:r>
                      <a:endParaRPr lang="en-IN" sz="2000" dirty="0">
                        <a:effectLst/>
                      </a:endParaRPr>
                    </a:p>
                  </a:txBody>
                  <a:tcPr marL="29219" marR="29219" marT="21914" marB="21914">
                    <a:lnL w="12700" cap="flat" cmpd="sng" algn="ctr">
                      <a:solidFill>
                        <a:srgbClr val="2062F7"/>
                      </a:solidFill>
                      <a:prstDash val="solid"/>
                      <a:round/>
                      <a:headEnd type="none" w="med" len="med"/>
                      <a:tailEnd type="none" w="med" len="med"/>
                    </a:lnL>
                    <a:lnR w="12700" cap="flat" cmpd="sng" algn="ctr">
                      <a:solidFill>
                        <a:srgbClr val="6061F7"/>
                      </a:solidFill>
                      <a:prstDash val="solid"/>
                      <a:round/>
                      <a:headEnd type="none" w="med" len="med"/>
                      <a:tailEnd type="none" w="med" len="med"/>
                    </a:lnR>
                    <a:lnT w="9525" cap="flat" cmpd="sng" algn="ctr">
                      <a:solidFill>
                        <a:srgbClr val="2062F7"/>
                      </a:solidFill>
                      <a:prstDash val="solid"/>
                      <a:round/>
                      <a:headEnd type="none" w="med" len="med"/>
                      <a:tailEnd type="none" w="med" len="med"/>
                    </a:lnT>
                    <a:lnB w="12700" cap="flat" cmpd="sng" algn="ctr">
                      <a:solidFill>
                        <a:srgbClr val="2062F7"/>
                      </a:solidFill>
                      <a:prstDash val="solid"/>
                      <a:round/>
                      <a:headEnd type="none" w="med" len="med"/>
                      <a:tailEnd type="none" w="med" len="med"/>
                    </a:lnB>
                  </a:tcPr>
                </a:tc>
                <a:tc>
                  <a:txBody>
                    <a:bodyPr/>
                    <a:lstStyle/>
                    <a:p>
                      <a:pPr algn="l" fontAlgn="t"/>
                      <a:r>
                        <a:rPr lang="en-IN" sz="2000">
                          <a:effectLst/>
                        </a:rPr>
                        <a:t>Any</a:t>
                      </a:r>
                    </a:p>
                  </a:txBody>
                  <a:tcPr marL="29219" marR="29219" marT="21914" marB="21914">
                    <a:lnL w="12700" cap="flat" cmpd="sng" algn="ctr">
                      <a:solidFill>
                        <a:srgbClr val="6061F7"/>
                      </a:solidFill>
                      <a:prstDash val="solid"/>
                      <a:round/>
                      <a:headEnd type="none" w="med" len="med"/>
                      <a:tailEnd type="none" w="med" len="med"/>
                    </a:lnL>
                    <a:lnR w="12700" cap="flat" cmpd="sng" algn="ctr">
                      <a:solidFill>
                        <a:srgbClr val="E062F7"/>
                      </a:solidFill>
                      <a:prstDash val="solid"/>
                      <a:round/>
                      <a:headEnd type="none" w="med" len="med"/>
                      <a:tailEnd type="none" w="med" len="med"/>
                    </a:lnR>
                    <a:lnT w="9525" cap="flat" cmpd="sng" algn="ctr">
                      <a:solidFill>
                        <a:srgbClr val="6061F7"/>
                      </a:solidFill>
                      <a:prstDash val="solid"/>
                      <a:round/>
                      <a:headEnd type="none" w="med" len="med"/>
                      <a:tailEnd type="none" w="med" len="med"/>
                    </a:lnT>
                    <a:lnB w="12700" cap="flat" cmpd="sng" algn="ctr">
                      <a:solidFill>
                        <a:srgbClr val="6061F7"/>
                      </a:solidFill>
                      <a:prstDash val="solid"/>
                      <a:round/>
                      <a:headEnd type="none" w="med" len="med"/>
                      <a:tailEnd type="none" w="med" len="med"/>
                    </a:lnB>
                  </a:tcPr>
                </a:tc>
                <a:tc>
                  <a:txBody>
                    <a:bodyPr/>
                    <a:lstStyle/>
                    <a:p>
                      <a:pPr algn="l" fontAlgn="t"/>
                      <a:r>
                        <a:rPr lang="en-IN" sz="1800" b="0" i="0" u="none" strike="noStrike" kern="1200" dirty="0">
                          <a:solidFill>
                            <a:schemeClr val="tx1"/>
                          </a:solidFill>
                          <a:effectLst/>
                          <a:latin typeface="+mn-lt"/>
                          <a:ea typeface="+mn-ea"/>
                          <a:cs typeface="+mn-cs"/>
                        </a:rPr>
                        <a:t>On-premises address space</a:t>
                      </a:r>
                      <a:endParaRPr lang="en-IN" sz="2000" dirty="0">
                        <a:effectLst/>
                      </a:endParaRPr>
                    </a:p>
                  </a:txBody>
                  <a:tcPr marL="29219" marR="29219" marT="21914" marB="21914">
                    <a:lnL w="12700" cap="flat" cmpd="sng" algn="ctr">
                      <a:solidFill>
                        <a:srgbClr val="E062F7"/>
                      </a:solidFill>
                      <a:prstDash val="solid"/>
                      <a:round/>
                      <a:headEnd type="none" w="med" len="med"/>
                      <a:tailEnd type="none" w="med" len="med"/>
                    </a:lnL>
                    <a:lnR w="12700" cap="flat" cmpd="sng" algn="ctr">
                      <a:solidFill>
                        <a:srgbClr val="C05DF7"/>
                      </a:solidFill>
                      <a:prstDash val="solid"/>
                      <a:round/>
                      <a:headEnd type="none" w="med" len="med"/>
                      <a:tailEnd type="none" w="med" len="med"/>
                    </a:lnR>
                    <a:lnT w="9525" cap="flat" cmpd="sng" algn="ctr">
                      <a:solidFill>
                        <a:srgbClr val="E062F7"/>
                      </a:solidFill>
                      <a:prstDash val="solid"/>
                      <a:round/>
                      <a:headEnd type="none" w="med" len="med"/>
                      <a:tailEnd type="none" w="med" len="med"/>
                    </a:lnT>
                    <a:lnB w="12700" cap="flat" cmpd="sng" algn="ctr">
                      <a:solidFill>
                        <a:srgbClr val="E062F7"/>
                      </a:solidFill>
                      <a:prstDash val="solid"/>
                      <a:round/>
                      <a:headEnd type="none" w="med" len="med"/>
                      <a:tailEnd type="none" w="med" len="med"/>
                    </a:lnB>
                  </a:tcPr>
                </a:tc>
                <a:tc>
                  <a:txBody>
                    <a:bodyPr/>
                    <a:lstStyle/>
                    <a:p>
                      <a:pPr algn="l" fontAlgn="t"/>
                      <a:r>
                        <a:rPr lang="en-IN" sz="2000" dirty="0">
                          <a:effectLst/>
                        </a:rPr>
                        <a:t>Allow</a:t>
                      </a:r>
                    </a:p>
                  </a:txBody>
                  <a:tcPr marL="29219" marR="29219" marT="21914" marB="21914">
                    <a:lnL w="12700" cap="flat" cmpd="sng" algn="ctr">
                      <a:solidFill>
                        <a:srgbClr val="C05DF7"/>
                      </a:solidFill>
                      <a:prstDash val="solid"/>
                      <a:round/>
                      <a:headEnd type="none" w="med" len="med"/>
                      <a:tailEnd type="none" w="med" len="med"/>
                    </a:lnL>
                    <a:lnR w="12700" cap="flat" cmpd="sng" algn="ctr">
                      <a:solidFill>
                        <a:srgbClr val="605DF7"/>
                      </a:solidFill>
                      <a:prstDash val="solid"/>
                      <a:round/>
                      <a:headEnd type="none" w="med" len="med"/>
                      <a:tailEnd type="none" w="med" len="med"/>
                    </a:lnR>
                    <a:lnT w="9525" cap="flat" cmpd="sng" algn="ctr">
                      <a:solidFill>
                        <a:srgbClr val="C05DF7"/>
                      </a:solidFill>
                      <a:prstDash val="solid"/>
                      <a:round/>
                      <a:headEnd type="none" w="med" len="med"/>
                      <a:tailEnd type="none" w="med" len="med"/>
                    </a:lnT>
                    <a:lnB w="12700" cap="flat" cmpd="sng" algn="ctr">
                      <a:solidFill>
                        <a:srgbClr val="C05DF7"/>
                      </a:solidFill>
                      <a:prstDash val="solid"/>
                      <a:round/>
                      <a:headEnd type="none" w="med" len="med"/>
                      <a:tailEnd type="none" w="med" len="med"/>
                    </a:lnB>
                  </a:tcPr>
                </a:tc>
                <a:extLst>
                  <a:ext uri="{0D108BD9-81ED-4DB2-BD59-A6C34878D82A}">
                    <a16:rowId xmlns:a16="http://schemas.microsoft.com/office/drawing/2014/main" val="2343254526"/>
                  </a:ext>
                </a:extLst>
              </a:tr>
            </a:tbl>
          </a:graphicData>
        </a:graphic>
      </p:graphicFrame>
    </p:spTree>
    <p:extLst>
      <p:ext uri="{BB962C8B-B14F-4D97-AF65-F5344CB8AC3E}">
        <p14:creationId xmlns:p14="http://schemas.microsoft.com/office/powerpoint/2010/main" val="266059807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414F1-A15B-D249-9036-3F74F2D1C328}"/>
              </a:ext>
            </a:extLst>
          </p:cNvPr>
          <p:cNvSpPr>
            <a:spLocks noGrp="1"/>
          </p:cNvSpPr>
          <p:nvPr>
            <p:ph type="title"/>
          </p:nvPr>
        </p:nvSpPr>
        <p:spPr>
          <a:xfrm>
            <a:off x="588263" y="457200"/>
            <a:ext cx="11018520" cy="553998"/>
          </a:xfrm>
        </p:spPr>
        <p:txBody>
          <a:bodyPr/>
          <a:lstStyle/>
          <a:p>
            <a:r>
              <a:rPr lang="en-IN" b="1" dirty="0"/>
              <a:t>Outbound security rules</a:t>
            </a:r>
            <a:endParaRPr lang="en-US" dirty="0"/>
          </a:p>
        </p:txBody>
      </p:sp>
      <p:graphicFrame>
        <p:nvGraphicFramePr>
          <p:cNvPr id="6" name="Table 5">
            <a:extLst>
              <a:ext uri="{FF2B5EF4-FFF2-40B4-BE49-F238E27FC236}">
                <a16:creationId xmlns:a16="http://schemas.microsoft.com/office/drawing/2014/main" id="{7C30D4BA-CB50-B34A-ADE4-FC803C14EAB5}"/>
              </a:ext>
            </a:extLst>
          </p:cNvPr>
          <p:cNvGraphicFramePr>
            <a:graphicFrameLocks noGrp="1"/>
          </p:cNvGraphicFramePr>
          <p:nvPr>
            <p:extLst>
              <p:ext uri="{D42A27DB-BD31-4B8C-83A1-F6EECF244321}">
                <p14:modId xmlns:p14="http://schemas.microsoft.com/office/powerpoint/2010/main" val="3043047746"/>
              </p:ext>
            </p:extLst>
          </p:nvPr>
        </p:nvGraphicFramePr>
        <p:xfrm>
          <a:off x="805913" y="1435099"/>
          <a:ext cx="10800870" cy="3803327"/>
        </p:xfrm>
        <a:graphic>
          <a:graphicData uri="http://schemas.openxmlformats.org/drawingml/2006/table">
            <a:tbl>
              <a:tblPr/>
              <a:tblGrid>
                <a:gridCol w="1800145">
                  <a:extLst>
                    <a:ext uri="{9D8B030D-6E8A-4147-A177-3AD203B41FA5}">
                      <a16:colId xmlns:a16="http://schemas.microsoft.com/office/drawing/2014/main" val="1413809446"/>
                    </a:ext>
                  </a:extLst>
                </a:gridCol>
                <a:gridCol w="1800145">
                  <a:extLst>
                    <a:ext uri="{9D8B030D-6E8A-4147-A177-3AD203B41FA5}">
                      <a16:colId xmlns:a16="http://schemas.microsoft.com/office/drawing/2014/main" val="3152949974"/>
                    </a:ext>
                  </a:extLst>
                </a:gridCol>
                <a:gridCol w="1800145">
                  <a:extLst>
                    <a:ext uri="{9D8B030D-6E8A-4147-A177-3AD203B41FA5}">
                      <a16:colId xmlns:a16="http://schemas.microsoft.com/office/drawing/2014/main" val="1525732601"/>
                    </a:ext>
                  </a:extLst>
                </a:gridCol>
                <a:gridCol w="1800145">
                  <a:extLst>
                    <a:ext uri="{9D8B030D-6E8A-4147-A177-3AD203B41FA5}">
                      <a16:colId xmlns:a16="http://schemas.microsoft.com/office/drawing/2014/main" val="4200568520"/>
                    </a:ext>
                  </a:extLst>
                </a:gridCol>
                <a:gridCol w="1800145">
                  <a:extLst>
                    <a:ext uri="{9D8B030D-6E8A-4147-A177-3AD203B41FA5}">
                      <a16:colId xmlns:a16="http://schemas.microsoft.com/office/drawing/2014/main" val="1163178043"/>
                    </a:ext>
                  </a:extLst>
                </a:gridCol>
                <a:gridCol w="1800145">
                  <a:extLst>
                    <a:ext uri="{9D8B030D-6E8A-4147-A177-3AD203B41FA5}">
                      <a16:colId xmlns:a16="http://schemas.microsoft.com/office/drawing/2014/main" val="182757173"/>
                    </a:ext>
                  </a:extLst>
                </a:gridCol>
              </a:tblGrid>
              <a:tr h="351394">
                <a:tc>
                  <a:txBody>
                    <a:bodyPr/>
                    <a:lstStyle/>
                    <a:p>
                      <a:pPr algn="l" fontAlgn="b"/>
                      <a:r>
                        <a:rPr lang="en-IN" sz="2000" b="1">
                          <a:effectLst/>
                        </a:rPr>
                        <a:t>NAME</a:t>
                      </a:r>
                      <a:endParaRPr lang="en-IN" sz="2000">
                        <a:effectLst/>
                      </a:endParaRPr>
                    </a:p>
                  </a:txBody>
                  <a:tcPr marL="29219" marR="29219" marT="21914" marB="21914" anchor="b">
                    <a:lnL w="12700" cap="flat" cmpd="sng" algn="ctr">
                      <a:solidFill>
                        <a:srgbClr val="406FF7"/>
                      </a:solidFill>
                      <a:prstDash val="solid"/>
                      <a:round/>
                      <a:headEnd type="none" w="med" len="med"/>
                      <a:tailEnd type="none" w="med" len="med"/>
                    </a:lnL>
                    <a:lnR w="12700" cap="flat" cmpd="sng" algn="ctr">
                      <a:solidFill>
                        <a:srgbClr val="A06FF7"/>
                      </a:solidFill>
                      <a:prstDash val="solid"/>
                      <a:round/>
                      <a:headEnd type="none" w="med" len="med"/>
                      <a:tailEnd type="none" w="med" len="med"/>
                    </a:lnR>
                    <a:lnT w="12700" cap="flat" cmpd="sng" algn="ctr">
                      <a:solidFill>
                        <a:srgbClr val="406FF7"/>
                      </a:solidFill>
                      <a:prstDash val="solid"/>
                      <a:round/>
                      <a:headEnd type="none" w="med" len="med"/>
                      <a:tailEnd type="none" w="med" len="med"/>
                    </a:lnT>
                    <a:lnB w="9525" cap="flat" cmpd="sng" algn="ctr">
                      <a:solidFill>
                        <a:srgbClr val="C063F7"/>
                      </a:solidFill>
                      <a:prstDash val="solid"/>
                      <a:round/>
                      <a:headEnd type="none" w="med" len="med"/>
                      <a:tailEnd type="none" w="med" len="med"/>
                    </a:lnB>
                  </a:tcPr>
                </a:tc>
                <a:tc>
                  <a:txBody>
                    <a:bodyPr/>
                    <a:lstStyle/>
                    <a:p>
                      <a:pPr algn="l" fontAlgn="b"/>
                      <a:r>
                        <a:rPr lang="en-IN" sz="2000" b="1">
                          <a:effectLst/>
                        </a:rPr>
                        <a:t>PORT</a:t>
                      </a:r>
                      <a:endParaRPr lang="en-IN" sz="2000">
                        <a:effectLst/>
                      </a:endParaRPr>
                    </a:p>
                  </a:txBody>
                  <a:tcPr marL="29219" marR="29219" marT="21914" marB="21914" anchor="b">
                    <a:lnL w="12700" cap="flat" cmpd="sng" algn="ctr">
                      <a:solidFill>
                        <a:srgbClr val="A06FF7"/>
                      </a:solidFill>
                      <a:prstDash val="solid"/>
                      <a:round/>
                      <a:headEnd type="none" w="med" len="med"/>
                      <a:tailEnd type="none" w="med" len="med"/>
                    </a:lnL>
                    <a:lnR w="12700" cap="flat" cmpd="sng" algn="ctr">
                      <a:solidFill>
                        <a:srgbClr val="806FF7"/>
                      </a:solidFill>
                      <a:prstDash val="solid"/>
                      <a:round/>
                      <a:headEnd type="none" w="med" len="med"/>
                      <a:tailEnd type="none" w="med" len="med"/>
                    </a:lnR>
                    <a:lnT w="12700" cap="flat" cmpd="sng" algn="ctr">
                      <a:solidFill>
                        <a:srgbClr val="A06FF7"/>
                      </a:solidFill>
                      <a:prstDash val="solid"/>
                      <a:round/>
                      <a:headEnd type="none" w="med" len="med"/>
                      <a:tailEnd type="none" w="med" len="med"/>
                    </a:lnT>
                    <a:lnB w="9525" cap="flat" cmpd="sng" algn="ctr">
                      <a:solidFill>
                        <a:srgbClr val="A066F7"/>
                      </a:solidFill>
                      <a:prstDash val="solid"/>
                      <a:round/>
                      <a:headEnd type="none" w="med" len="med"/>
                      <a:tailEnd type="none" w="med" len="med"/>
                    </a:lnB>
                  </a:tcPr>
                </a:tc>
                <a:tc>
                  <a:txBody>
                    <a:bodyPr/>
                    <a:lstStyle/>
                    <a:p>
                      <a:pPr algn="l" fontAlgn="b"/>
                      <a:r>
                        <a:rPr lang="en-IN" sz="2000" b="1">
                          <a:effectLst/>
                        </a:rPr>
                        <a:t>PROTOCOL</a:t>
                      </a:r>
                      <a:endParaRPr lang="en-IN" sz="2000">
                        <a:effectLst/>
                      </a:endParaRPr>
                    </a:p>
                  </a:txBody>
                  <a:tcPr marL="29219" marR="29219" marT="21914" marB="21914" anchor="b">
                    <a:lnL w="12700" cap="flat" cmpd="sng" algn="ctr">
                      <a:solidFill>
                        <a:srgbClr val="806FF7"/>
                      </a:solidFill>
                      <a:prstDash val="solid"/>
                      <a:round/>
                      <a:headEnd type="none" w="med" len="med"/>
                      <a:tailEnd type="none" w="med" len="med"/>
                    </a:lnL>
                    <a:lnR w="12700" cap="flat" cmpd="sng" algn="ctr">
                      <a:solidFill>
                        <a:srgbClr val="606AF7"/>
                      </a:solidFill>
                      <a:prstDash val="solid"/>
                      <a:round/>
                      <a:headEnd type="none" w="med" len="med"/>
                      <a:tailEnd type="none" w="med" len="med"/>
                    </a:lnR>
                    <a:lnT w="12700" cap="flat" cmpd="sng" algn="ctr">
                      <a:solidFill>
                        <a:srgbClr val="806FF7"/>
                      </a:solidFill>
                      <a:prstDash val="solid"/>
                      <a:round/>
                      <a:headEnd type="none" w="med" len="med"/>
                      <a:tailEnd type="none" w="med" len="med"/>
                    </a:lnT>
                    <a:lnB w="9525" cap="flat" cmpd="sng" algn="ctr">
                      <a:solidFill>
                        <a:srgbClr val="2062F7"/>
                      </a:solidFill>
                      <a:prstDash val="solid"/>
                      <a:round/>
                      <a:headEnd type="none" w="med" len="med"/>
                      <a:tailEnd type="none" w="med" len="med"/>
                    </a:lnB>
                  </a:tcPr>
                </a:tc>
                <a:tc>
                  <a:txBody>
                    <a:bodyPr/>
                    <a:lstStyle/>
                    <a:p>
                      <a:pPr algn="l" fontAlgn="b"/>
                      <a:r>
                        <a:rPr lang="en-IN" sz="2000" b="1">
                          <a:effectLst/>
                        </a:rPr>
                        <a:t>SOURCE</a:t>
                      </a:r>
                      <a:endParaRPr lang="en-IN" sz="2000">
                        <a:effectLst/>
                      </a:endParaRPr>
                    </a:p>
                  </a:txBody>
                  <a:tcPr marL="29219" marR="29219" marT="21914" marB="21914" anchor="b">
                    <a:lnL w="12700" cap="flat" cmpd="sng" algn="ctr">
                      <a:solidFill>
                        <a:srgbClr val="606AF7"/>
                      </a:solidFill>
                      <a:prstDash val="solid"/>
                      <a:round/>
                      <a:headEnd type="none" w="med" len="med"/>
                      <a:tailEnd type="none" w="med" len="med"/>
                    </a:lnL>
                    <a:lnR w="12700" cap="flat" cmpd="sng" algn="ctr">
                      <a:solidFill>
                        <a:srgbClr val="606CF7"/>
                      </a:solidFill>
                      <a:prstDash val="solid"/>
                      <a:round/>
                      <a:headEnd type="none" w="med" len="med"/>
                      <a:tailEnd type="none" w="med" len="med"/>
                    </a:lnR>
                    <a:lnT w="12700" cap="flat" cmpd="sng" algn="ctr">
                      <a:solidFill>
                        <a:srgbClr val="606AF7"/>
                      </a:solidFill>
                      <a:prstDash val="solid"/>
                      <a:round/>
                      <a:headEnd type="none" w="med" len="med"/>
                      <a:tailEnd type="none" w="med" len="med"/>
                    </a:lnT>
                    <a:lnB w="9525" cap="flat" cmpd="sng" algn="ctr">
                      <a:solidFill>
                        <a:srgbClr val="6061F7"/>
                      </a:solidFill>
                      <a:prstDash val="solid"/>
                      <a:round/>
                      <a:headEnd type="none" w="med" len="med"/>
                      <a:tailEnd type="none" w="med" len="med"/>
                    </a:lnB>
                  </a:tcPr>
                </a:tc>
                <a:tc>
                  <a:txBody>
                    <a:bodyPr/>
                    <a:lstStyle/>
                    <a:p>
                      <a:pPr algn="l" fontAlgn="b"/>
                      <a:r>
                        <a:rPr lang="en-IN" sz="2000" b="1">
                          <a:effectLst/>
                        </a:rPr>
                        <a:t>DESTINATION</a:t>
                      </a:r>
                      <a:endParaRPr lang="en-IN" sz="2000">
                        <a:effectLst/>
                      </a:endParaRPr>
                    </a:p>
                  </a:txBody>
                  <a:tcPr marL="29219" marR="29219" marT="21914" marB="21914" anchor="b">
                    <a:lnL w="12700" cap="flat" cmpd="sng" algn="ctr">
                      <a:solidFill>
                        <a:srgbClr val="606CF7"/>
                      </a:solidFill>
                      <a:prstDash val="solid"/>
                      <a:round/>
                      <a:headEnd type="none" w="med" len="med"/>
                      <a:tailEnd type="none" w="med" len="med"/>
                    </a:lnL>
                    <a:lnR w="12700" cap="flat" cmpd="sng" algn="ctr">
                      <a:solidFill>
                        <a:srgbClr val="206BF7"/>
                      </a:solidFill>
                      <a:prstDash val="solid"/>
                      <a:round/>
                      <a:headEnd type="none" w="med" len="med"/>
                      <a:tailEnd type="none" w="med" len="med"/>
                    </a:lnR>
                    <a:lnT w="12700" cap="flat" cmpd="sng" algn="ctr">
                      <a:solidFill>
                        <a:srgbClr val="606CF7"/>
                      </a:solidFill>
                      <a:prstDash val="solid"/>
                      <a:round/>
                      <a:headEnd type="none" w="med" len="med"/>
                      <a:tailEnd type="none" w="med" len="med"/>
                    </a:lnT>
                    <a:lnB w="9525" cap="flat" cmpd="sng" algn="ctr">
                      <a:solidFill>
                        <a:srgbClr val="E062F7"/>
                      </a:solidFill>
                      <a:prstDash val="solid"/>
                      <a:round/>
                      <a:headEnd type="none" w="med" len="med"/>
                      <a:tailEnd type="none" w="med" len="med"/>
                    </a:lnB>
                  </a:tcPr>
                </a:tc>
                <a:tc>
                  <a:txBody>
                    <a:bodyPr/>
                    <a:lstStyle/>
                    <a:p>
                      <a:pPr algn="l" fontAlgn="b"/>
                      <a:r>
                        <a:rPr lang="en-IN" sz="2000" b="1">
                          <a:effectLst/>
                        </a:rPr>
                        <a:t>ACTION</a:t>
                      </a:r>
                      <a:endParaRPr lang="en-IN" sz="2000">
                        <a:effectLst/>
                      </a:endParaRPr>
                    </a:p>
                  </a:txBody>
                  <a:tcPr marL="29219" marR="29219" marT="21914" marB="21914" anchor="b">
                    <a:lnL w="12700" cap="flat" cmpd="sng" algn="ctr">
                      <a:solidFill>
                        <a:srgbClr val="206BF7"/>
                      </a:solidFill>
                      <a:prstDash val="solid"/>
                      <a:round/>
                      <a:headEnd type="none" w="med" len="med"/>
                      <a:tailEnd type="none" w="med" len="med"/>
                    </a:lnL>
                    <a:lnR w="12700" cap="flat" cmpd="sng" algn="ctr">
                      <a:solidFill>
                        <a:srgbClr val="E067F7"/>
                      </a:solidFill>
                      <a:prstDash val="solid"/>
                      <a:round/>
                      <a:headEnd type="none" w="med" len="med"/>
                      <a:tailEnd type="none" w="med" len="med"/>
                    </a:lnR>
                    <a:lnT w="12700" cap="flat" cmpd="sng" algn="ctr">
                      <a:solidFill>
                        <a:srgbClr val="206BF7"/>
                      </a:solidFill>
                      <a:prstDash val="solid"/>
                      <a:round/>
                      <a:headEnd type="none" w="med" len="med"/>
                      <a:tailEnd type="none" w="med" len="med"/>
                    </a:lnT>
                    <a:lnB w="9525" cap="flat" cmpd="sng" algn="ctr">
                      <a:solidFill>
                        <a:srgbClr val="C05DF7"/>
                      </a:solidFill>
                      <a:prstDash val="solid"/>
                      <a:round/>
                      <a:headEnd type="none" w="med" len="med"/>
                      <a:tailEnd type="none" w="med" len="med"/>
                    </a:lnB>
                  </a:tcPr>
                </a:tc>
                <a:extLst>
                  <a:ext uri="{0D108BD9-81ED-4DB2-BD59-A6C34878D82A}">
                    <a16:rowId xmlns:a16="http://schemas.microsoft.com/office/drawing/2014/main" val="300673302"/>
                  </a:ext>
                </a:extLst>
              </a:tr>
              <a:tr h="3451933">
                <a:tc>
                  <a:txBody>
                    <a:bodyPr/>
                    <a:lstStyle/>
                    <a:p>
                      <a:pPr algn="l" fontAlgn="t"/>
                      <a:r>
                        <a:rPr lang="en-IN" sz="1800" b="0" i="0" u="none" strike="noStrike" kern="1200" dirty="0">
                          <a:solidFill>
                            <a:schemeClr val="tx1"/>
                          </a:solidFill>
                          <a:effectLst/>
                          <a:latin typeface="+mn-lt"/>
                          <a:ea typeface="+mn-ea"/>
                          <a:cs typeface="+mn-cs"/>
                        </a:rPr>
                        <a:t>SMB share</a:t>
                      </a:r>
                      <a:endParaRPr lang="en-IN" sz="2000" dirty="0">
                        <a:effectLst/>
                      </a:endParaRPr>
                    </a:p>
                  </a:txBody>
                  <a:tcPr marL="29219" marR="29219" marT="21914" marB="21914">
                    <a:lnL w="12700" cap="flat" cmpd="sng" algn="ctr">
                      <a:solidFill>
                        <a:srgbClr val="C063F7"/>
                      </a:solidFill>
                      <a:prstDash val="solid"/>
                      <a:round/>
                      <a:headEnd type="none" w="med" len="med"/>
                      <a:tailEnd type="none" w="med" len="med"/>
                    </a:lnL>
                    <a:lnR w="12700" cap="flat" cmpd="sng" algn="ctr">
                      <a:solidFill>
                        <a:srgbClr val="A066F7"/>
                      </a:solidFill>
                      <a:prstDash val="solid"/>
                      <a:round/>
                      <a:headEnd type="none" w="med" len="med"/>
                      <a:tailEnd type="none" w="med" len="med"/>
                    </a:lnR>
                    <a:lnT w="9525" cap="flat" cmpd="sng" algn="ctr">
                      <a:solidFill>
                        <a:srgbClr val="C063F7"/>
                      </a:solidFill>
                      <a:prstDash val="solid"/>
                      <a:round/>
                      <a:headEnd type="none" w="med" len="med"/>
                      <a:tailEnd type="none" w="med" len="med"/>
                    </a:lnT>
                    <a:lnB w="12700" cap="flat" cmpd="sng" algn="ctr">
                      <a:solidFill>
                        <a:srgbClr val="C063F7"/>
                      </a:solidFill>
                      <a:prstDash val="solid"/>
                      <a:round/>
                      <a:headEnd type="none" w="med" len="med"/>
                      <a:tailEnd type="none" w="med" len="med"/>
                    </a:lnB>
                  </a:tcPr>
                </a:tc>
                <a:tc>
                  <a:txBody>
                    <a:bodyPr/>
                    <a:lstStyle/>
                    <a:p>
                      <a:pPr algn="l" fontAlgn="t"/>
                      <a:r>
                        <a:rPr lang="en-IN" sz="1800" b="0" i="0" u="none" strike="noStrike" kern="1200" dirty="0">
                          <a:solidFill>
                            <a:schemeClr val="tx1"/>
                          </a:solidFill>
                          <a:effectLst/>
                          <a:latin typeface="+mn-lt"/>
                          <a:ea typeface="+mn-ea"/>
                          <a:cs typeface="+mn-cs"/>
                        </a:rPr>
                        <a:t>445</a:t>
                      </a:r>
                      <a:endParaRPr lang="en-IN" sz="2000" dirty="0">
                        <a:effectLst/>
                      </a:endParaRPr>
                    </a:p>
                  </a:txBody>
                  <a:tcPr marL="29219" marR="29219" marT="21914" marB="21914">
                    <a:lnL w="12700" cap="flat" cmpd="sng" algn="ctr">
                      <a:solidFill>
                        <a:srgbClr val="A066F7"/>
                      </a:solidFill>
                      <a:prstDash val="solid"/>
                      <a:round/>
                      <a:headEnd type="none" w="med" len="med"/>
                      <a:tailEnd type="none" w="med" len="med"/>
                    </a:lnL>
                    <a:lnR w="12700" cap="flat" cmpd="sng" algn="ctr">
                      <a:solidFill>
                        <a:srgbClr val="2062F7"/>
                      </a:solidFill>
                      <a:prstDash val="solid"/>
                      <a:round/>
                      <a:headEnd type="none" w="med" len="med"/>
                      <a:tailEnd type="none" w="med" len="med"/>
                    </a:lnR>
                    <a:lnT w="9525" cap="flat" cmpd="sng" algn="ctr">
                      <a:solidFill>
                        <a:srgbClr val="A066F7"/>
                      </a:solidFill>
                      <a:prstDash val="solid"/>
                      <a:round/>
                      <a:headEnd type="none" w="med" len="med"/>
                      <a:tailEnd type="none" w="med" len="med"/>
                    </a:lnT>
                    <a:lnB w="12700" cap="flat" cmpd="sng" algn="ctr">
                      <a:solidFill>
                        <a:srgbClr val="A066F7"/>
                      </a:solidFill>
                      <a:prstDash val="solid"/>
                      <a:round/>
                      <a:headEnd type="none" w="med" len="med"/>
                      <a:tailEnd type="none" w="med" len="med"/>
                    </a:lnB>
                  </a:tcPr>
                </a:tc>
                <a:tc>
                  <a:txBody>
                    <a:bodyPr/>
                    <a:lstStyle/>
                    <a:p>
                      <a:pPr algn="l" fontAlgn="t"/>
                      <a:r>
                        <a:rPr lang="en-IN" sz="1800" b="0" i="0" u="none" strike="noStrike" kern="1200" dirty="0">
                          <a:solidFill>
                            <a:schemeClr val="tx1"/>
                          </a:solidFill>
                          <a:effectLst/>
                          <a:latin typeface="+mn-lt"/>
                          <a:ea typeface="+mn-ea"/>
                          <a:cs typeface="+mn-cs"/>
                        </a:rPr>
                        <a:t>TCP</a:t>
                      </a:r>
                      <a:endParaRPr lang="en-IN" sz="2000" dirty="0">
                        <a:effectLst/>
                      </a:endParaRPr>
                    </a:p>
                  </a:txBody>
                  <a:tcPr marL="29219" marR="29219" marT="21914" marB="21914">
                    <a:lnL w="12700" cap="flat" cmpd="sng" algn="ctr">
                      <a:solidFill>
                        <a:srgbClr val="2062F7"/>
                      </a:solidFill>
                      <a:prstDash val="solid"/>
                      <a:round/>
                      <a:headEnd type="none" w="med" len="med"/>
                      <a:tailEnd type="none" w="med" len="med"/>
                    </a:lnL>
                    <a:lnR w="12700" cap="flat" cmpd="sng" algn="ctr">
                      <a:solidFill>
                        <a:srgbClr val="6061F7"/>
                      </a:solidFill>
                      <a:prstDash val="solid"/>
                      <a:round/>
                      <a:headEnd type="none" w="med" len="med"/>
                      <a:tailEnd type="none" w="med" len="med"/>
                    </a:lnR>
                    <a:lnT w="9525" cap="flat" cmpd="sng" algn="ctr">
                      <a:solidFill>
                        <a:srgbClr val="2062F7"/>
                      </a:solidFill>
                      <a:prstDash val="solid"/>
                      <a:round/>
                      <a:headEnd type="none" w="med" len="med"/>
                      <a:tailEnd type="none" w="med" len="med"/>
                    </a:lnT>
                    <a:lnB w="12700" cap="flat" cmpd="sng" algn="ctr">
                      <a:solidFill>
                        <a:srgbClr val="2062F7"/>
                      </a:solidFill>
                      <a:prstDash val="solid"/>
                      <a:round/>
                      <a:headEnd type="none" w="med" len="med"/>
                      <a:tailEnd type="none" w="med" len="med"/>
                    </a:lnB>
                  </a:tcPr>
                </a:tc>
                <a:tc>
                  <a:txBody>
                    <a:bodyPr/>
                    <a:lstStyle/>
                    <a:p>
                      <a:pPr algn="l" fontAlgn="t"/>
                      <a:r>
                        <a:rPr lang="en-IN" sz="2000">
                          <a:effectLst/>
                        </a:rPr>
                        <a:t>Any</a:t>
                      </a:r>
                    </a:p>
                  </a:txBody>
                  <a:tcPr marL="29219" marR="29219" marT="21914" marB="21914">
                    <a:lnL w="12700" cap="flat" cmpd="sng" algn="ctr">
                      <a:solidFill>
                        <a:srgbClr val="6061F7"/>
                      </a:solidFill>
                      <a:prstDash val="solid"/>
                      <a:round/>
                      <a:headEnd type="none" w="med" len="med"/>
                      <a:tailEnd type="none" w="med" len="med"/>
                    </a:lnL>
                    <a:lnR w="12700" cap="flat" cmpd="sng" algn="ctr">
                      <a:solidFill>
                        <a:srgbClr val="E062F7"/>
                      </a:solidFill>
                      <a:prstDash val="solid"/>
                      <a:round/>
                      <a:headEnd type="none" w="med" len="med"/>
                      <a:tailEnd type="none" w="med" len="med"/>
                    </a:lnR>
                    <a:lnT w="9525" cap="flat" cmpd="sng" algn="ctr">
                      <a:solidFill>
                        <a:srgbClr val="6061F7"/>
                      </a:solidFill>
                      <a:prstDash val="solid"/>
                      <a:round/>
                      <a:headEnd type="none" w="med" len="med"/>
                      <a:tailEnd type="none" w="med" len="med"/>
                    </a:lnT>
                    <a:lnB w="12700" cap="flat" cmpd="sng" algn="ctr">
                      <a:solidFill>
                        <a:srgbClr val="6061F7"/>
                      </a:solidFill>
                      <a:prstDash val="solid"/>
                      <a:round/>
                      <a:headEnd type="none" w="med" len="med"/>
                      <a:tailEnd type="none" w="med" len="med"/>
                    </a:lnB>
                  </a:tcPr>
                </a:tc>
                <a:tc>
                  <a:txBody>
                    <a:bodyPr/>
                    <a:lstStyle/>
                    <a:p>
                      <a:pPr algn="l" fontAlgn="t"/>
                      <a:r>
                        <a:rPr lang="en-IN" sz="1800" b="0" i="0" u="none" strike="noStrike" kern="1200" dirty="0">
                          <a:solidFill>
                            <a:schemeClr val="tx1"/>
                          </a:solidFill>
                          <a:effectLst/>
                          <a:latin typeface="+mn-lt"/>
                          <a:ea typeface="+mn-ea"/>
                          <a:cs typeface="+mn-cs"/>
                        </a:rPr>
                        <a:t>On-premises address space</a:t>
                      </a:r>
                      <a:endParaRPr lang="en-IN" sz="2000" dirty="0">
                        <a:effectLst/>
                      </a:endParaRPr>
                    </a:p>
                  </a:txBody>
                  <a:tcPr marL="29219" marR="29219" marT="21914" marB="21914">
                    <a:lnL w="12700" cap="flat" cmpd="sng" algn="ctr">
                      <a:solidFill>
                        <a:srgbClr val="E062F7"/>
                      </a:solidFill>
                      <a:prstDash val="solid"/>
                      <a:round/>
                      <a:headEnd type="none" w="med" len="med"/>
                      <a:tailEnd type="none" w="med" len="med"/>
                    </a:lnL>
                    <a:lnR w="12700" cap="flat" cmpd="sng" algn="ctr">
                      <a:solidFill>
                        <a:srgbClr val="C05DF7"/>
                      </a:solidFill>
                      <a:prstDash val="solid"/>
                      <a:round/>
                      <a:headEnd type="none" w="med" len="med"/>
                      <a:tailEnd type="none" w="med" len="med"/>
                    </a:lnR>
                    <a:lnT w="9525" cap="flat" cmpd="sng" algn="ctr">
                      <a:solidFill>
                        <a:srgbClr val="E062F7"/>
                      </a:solidFill>
                      <a:prstDash val="solid"/>
                      <a:round/>
                      <a:headEnd type="none" w="med" len="med"/>
                      <a:tailEnd type="none" w="med" len="med"/>
                    </a:lnT>
                    <a:lnB w="12700" cap="flat" cmpd="sng" algn="ctr">
                      <a:solidFill>
                        <a:srgbClr val="E062F7"/>
                      </a:solidFill>
                      <a:prstDash val="solid"/>
                      <a:round/>
                      <a:headEnd type="none" w="med" len="med"/>
                      <a:tailEnd type="none" w="med" len="med"/>
                    </a:lnB>
                  </a:tcPr>
                </a:tc>
                <a:tc>
                  <a:txBody>
                    <a:bodyPr/>
                    <a:lstStyle/>
                    <a:p>
                      <a:pPr algn="l" fontAlgn="t"/>
                      <a:r>
                        <a:rPr lang="en-IN" sz="2000" dirty="0">
                          <a:effectLst/>
                        </a:rPr>
                        <a:t>Allow</a:t>
                      </a:r>
                    </a:p>
                  </a:txBody>
                  <a:tcPr marL="29219" marR="29219" marT="21914" marB="21914">
                    <a:lnL w="12700" cap="flat" cmpd="sng" algn="ctr">
                      <a:solidFill>
                        <a:srgbClr val="C05DF7"/>
                      </a:solidFill>
                      <a:prstDash val="solid"/>
                      <a:round/>
                      <a:headEnd type="none" w="med" len="med"/>
                      <a:tailEnd type="none" w="med" len="med"/>
                    </a:lnL>
                    <a:lnR w="12700" cap="flat" cmpd="sng" algn="ctr">
                      <a:solidFill>
                        <a:srgbClr val="605DF7"/>
                      </a:solidFill>
                      <a:prstDash val="solid"/>
                      <a:round/>
                      <a:headEnd type="none" w="med" len="med"/>
                      <a:tailEnd type="none" w="med" len="med"/>
                    </a:lnR>
                    <a:lnT w="9525" cap="flat" cmpd="sng" algn="ctr">
                      <a:solidFill>
                        <a:srgbClr val="C05DF7"/>
                      </a:solidFill>
                      <a:prstDash val="solid"/>
                      <a:round/>
                      <a:headEnd type="none" w="med" len="med"/>
                      <a:tailEnd type="none" w="med" len="med"/>
                    </a:lnT>
                    <a:lnB w="12700" cap="flat" cmpd="sng" algn="ctr">
                      <a:solidFill>
                        <a:srgbClr val="C05DF7"/>
                      </a:solidFill>
                      <a:prstDash val="solid"/>
                      <a:round/>
                      <a:headEnd type="none" w="med" len="med"/>
                      <a:tailEnd type="none" w="med" len="med"/>
                    </a:lnB>
                  </a:tcPr>
                </a:tc>
                <a:extLst>
                  <a:ext uri="{0D108BD9-81ED-4DB2-BD59-A6C34878D82A}">
                    <a16:rowId xmlns:a16="http://schemas.microsoft.com/office/drawing/2014/main" val="2343254526"/>
                  </a:ext>
                </a:extLst>
              </a:tr>
            </a:tbl>
          </a:graphicData>
        </a:graphic>
      </p:graphicFrame>
    </p:spTree>
    <p:extLst>
      <p:ext uri="{BB962C8B-B14F-4D97-AF65-F5344CB8AC3E}">
        <p14:creationId xmlns:p14="http://schemas.microsoft.com/office/powerpoint/2010/main" val="336837443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414F1-A15B-D249-9036-3F74F2D1C328}"/>
              </a:ext>
            </a:extLst>
          </p:cNvPr>
          <p:cNvSpPr>
            <a:spLocks noGrp="1"/>
          </p:cNvSpPr>
          <p:nvPr>
            <p:ph type="title"/>
          </p:nvPr>
        </p:nvSpPr>
        <p:spPr>
          <a:xfrm>
            <a:off x="588263" y="457200"/>
            <a:ext cx="11018520" cy="553998"/>
          </a:xfrm>
        </p:spPr>
        <p:txBody>
          <a:bodyPr/>
          <a:lstStyle/>
          <a:p>
            <a:r>
              <a:rPr lang="en-IN" b="1" dirty="0"/>
              <a:t>Outbound security rules</a:t>
            </a:r>
            <a:endParaRPr lang="en-US" dirty="0"/>
          </a:p>
        </p:txBody>
      </p:sp>
      <p:graphicFrame>
        <p:nvGraphicFramePr>
          <p:cNvPr id="6" name="Table 5">
            <a:extLst>
              <a:ext uri="{FF2B5EF4-FFF2-40B4-BE49-F238E27FC236}">
                <a16:creationId xmlns:a16="http://schemas.microsoft.com/office/drawing/2014/main" id="{7C30D4BA-CB50-B34A-ADE4-FC803C14EAB5}"/>
              </a:ext>
            </a:extLst>
          </p:cNvPr>
          <p:cNvGraphicFramePr>
            <a:graphicFrameLocks noGrp="1"/>
          </p:cNvGraphicFramePr>
          <p:nvPr>
            <p:extLst>
              <p:ext uri="{D42A27DB-BD31-4B8C-83A1-F6EECF244321}">
                <p14:modId xmlns:p14="http://schemas.microsoft.com/office/powerpoint/2010/main" val="4083382262"/>
              </p:ext>
            </p:extLst>
          </p:nvPr>
        </p:nvGraphicFramePr>
        <p:xfrm>
          <a:off x="805913" y="1435099"/>
          <a:ext cx="10800870" cy="3803327"/>
        </p:xfrm>
        <a:graphic>
          <a:graphicData uri="http://schemas.openxmlformats.org/drawingml/2006/table">
            <a:tbl>
              <a:tblPr/>
              <a:tblGrid>
                <a:gridCol w="1800145">
                  <a:extLst>
                    <a:ext uri="{9D8B030D-6E8A-4147-A177-3AD203B41FA5}">
                      <a16:colId xmlns:a16="http://schemas.microsoft.com/office/drawing/2014/main" val="1413809446"/>
                    </a:ext>
                  </a:extLst>
                </a:gridCol>
                <a:gridCol w="1800145">
                  <a:extLst>
                    <a:ext uri="{9D8B030D-6E8A-4147-A177-3AD203B41FA5}">
                      <a16:colId xmlns:a16="http://schemas.microsoft.com/office/drawing/2014/main" val="3152949974"/>
                    </a:ext>
                  </a:extLst>
                </a:gridCol>
                <a:gridCol w="1800145">
                  <a:extLst>
                    <a:ext uri="{9D8B030D-6E8A-4147-A177-3AD203B41FA5}">
                      <a16:colId xmlns:a16="http://schemas.microsoft.com/office/drawing/2014/main" val="1525732601"/>
                    </a:ext>
                  </a:extLst>
                </a:gridCol>
                <a:gridCol w="1800145">
                  <a:extLst>
                    <a:ext uri="{9D8B030D-6E8A-4147-A177-3AD203B41FA5}">
                      <a16:colId xmlns:a16="http://schemas.microsoft.com/office/drawing/2014/main" val="4200568520"/>
                    </a:ext>
                  </a:extLst>
                </a:gridCol>
                <a:gridCol w="1800145">
                  <a:extLst>
                    <a:ext uri="{9D8B030D-6E8A-4147-A177-3AD203B41FA5}">
                      <a16:colId xmlns:a16="http://schemas.microsoft.com/office/drawing/2014/main" val="1163178043"/>
                    </a:ext>
                  </a:extLst>
                </a:gridCol>
                <a:gridCol w="1800145">
                  <a:extLst>
                    <a:ext uri="{9D8B030D-6E8A-4147-A177-3AD203B41FA5}">
                      <a16:colId xmlns:a16="http://schemas.microsoft.com/office/drawing/2014/main" val="182757173"/>
                    </a:ext>
                  </a:extLst>
                </a:gridCol>
              </a:tblGrid>
              <a:tr h="351394">
                <a:tc>
                  <a:txBody>
                    <a:bodyPr/>
                    <a:lstStyle/>
                    <a:p>
                      <a:pPr algn="l" fontAlgn="b"/>
                      <a:r>
                        <a:rPr lang="en-IN" sz="2000" b="1">
                          <a:effectLst/>
                        </a:rPr>
                        <a:t>NAME</a:t>
                      </a:r>
                      <a:endParaRPr lang="en-IN" sz="2000">
                        <a:effectLst/>
                      </a:endParaRPr>
                    </a:p>
                  </a:txBody>
                  <a:tcPr marL="29219" marR="29219" marT="21914" marB="21914" anchor="b">
                    <a:lnL w="12700" cap="flat" cmpd="sng" algn="ctr">
                      <a:solidFill>
                        <a:srgbClr val="406FF7"/>
                      </a:solidFill>
                      <a:prstDash val="solid"/>
                      <a:round/>
                      <a:headEnd type="none" w="med" len="med"/>
                      <a:tailEnd type="none" w="med" len="med"/>
                    </a:lnL>
                    <a:lnR w="12700" cap="flat" cmpd="sng" algn="ctr">
                      <a:solidFill>
                        <a:srgbClr val="A06FF7"/>
                      </a:solidFill>
                      <a:prstDash val="solid"/>
                      <a:round/>
                      <a:headEnd type="none" w="med" len="med"/>
                      <a:tailEnd type="none" w="med" len="med"/>
                    </a:lnR>
                    <a:lnT w="12700" cap="flat" cmpd="sng" algn="ctr">
                      <a:solidFill>
                        <a:srgbClr val="406FF7"/>
                      </a:solidFill>
                      <a:prstDash val="solid"/>
                      <a:round/>
                      <a:headEnd type="none" w="med" len="med"/>
                      <a:tailEnd type="none" w="med" len="med"/>
                    </a:lnT>
                    <a:lnB w="9525" cap="flat" cmpd="sng" algn="ctr">
                      <a:solidFill>
                        <a:srgbClr val="C063F7"/>
                      </a:solidFill>
                      <a:prstDash val="solid"/>
                      <a:round/>
                      <a:headEnd type="none" w="med" len="med"/>
                      <a:tailEnd type="none" w="med" len="med"/>
                    </a:lnB>
                  </a:tcPr>
                </a:tc>
                <a:tc>
                  <a:txBody>
                    <a:bodyPr/>
                    <a:lstStyle/>
                    <a:p>
                      <a:pPr algn="l" fontAlgn="b"/>
                      <a:r>
                        <a:rPr lang="en-IN" sz="2000" b="1">
                          <a:effectLst/>
                        </a:rPr>
                        <a:t>PORT</a:t>
                      </a:r>
                      <a:endParaRPr lang="en-IN" sz="2000">
                        <a:effectLst/>
                      </a:endParaRPr>
                    </a:p>
                  </a:txBody>
                  <a:tcPr marL="29219" marR="29219" marT="21914" marB="21914" anchor="b">
                    <a:lnL w="12700" cap="flat" cmpd="sng" algn="ctr">
                      <a:solidFill>
                        <a:srgbClr val="A06FF7"/>
                      </a:solidFill>
                      <a:prstDash val="solid"/>
                      <a:round/>
                      <a:headEnd type="none" w="med" len="med"/>
                      <a:tailEnd type="none" w="med" len="med"/>
                    </a:lnL>
                    <a:lnR w="12700" cap="flat" cmpd="sng" algn="ctr">
                      <a:solidFill>
                        <a:srgbClr val="806FF7"/>
                      </a:solidFill>
                      <a:prstDash val="solid"/>
                      <a:round/>
                      <a:headEnd type="none" w="med" len="med"/>
                      <a:tailEnd type="none" w="med" len="med"/>
                    </a:lnR>
                    <a:lnT w="12700" cap="flat" cmpd="sng" algn="ctr">
                      <a:solidFill>
                        <a:srgbClr val="A06FF7"/>
                      </a:solidFill>
                      <a:prstDash val="solid"/>
                      <a:round/>
                      <a:headEnd type="none" w="med" len="med"/>
                      <a:tailEnd type="none" w="med" len="med"/>
                    </a:lnT>
                    <a:lnB w="9525" cap="flat" cmpd="sng" algn="ctr">
                      <a:solidFill>
                        <a:srgbClr val="A066F7"/>
                      </a:solidFill>
                      <a:prstDash val="solid"/>
                      <a:round/>
                      <a:headEnd type="none" w="med" len="med"/>
                      <a:tailEnd type="none" w="med" len="med"/>
                    </a:lnB>
                  </a:tcPr>
                </a:tc>
                <a:tc>
                  <a:txBody>
                    <a:bodyPr/>
                    <a:lstStyle/>
                    <a:p>
                      <a:pPr algn="l" fontAlgn="b"/>
                      <a:r>
                        <a:rPr lang="en-IN" sz="2000" b="1">
                          <a:effectLst/>
                        </a:rPr>
                        <a:t>PROTOCOL</a:t>
                      </a:r>
                      <a:endParaRPr lang="en-IN" sz="2000">
                        <a:effectLst/>
                      </a:endParaRPr>
                    </a:p>
                  </a:txBody>
                  <a:tcPr marL="29219" marR="29219" marT="21914" marB="21914" anchor="b">
                    <a:lnL w="12700" cap="flat" cmpd="sng" algn="ctr">
                      <a:solidFill>
                        <a:srgbClr val="806FF7"/>
                      </a:solidFill>
                      <a:prstDash val="solid"/>
                      <a:round/>
                      <a:headEnd type="none" w="med" len="med"/>
                      <a:tailEnd type="none" w="med" len="med"/>
                    </a:lnL>
                    <a:lnR w="12700" cap="flat" cmpd="sng" algn="ctr">
                      <a:solidFill>
                        <a:srgbClr val="606AF7"/>
                      </a:solidFill>
                      <a:prstDash val="solid"/>
                      <a:round/>
                      <a:headEnd type="none" w="med" len="med"/>
                      <a:tailEnd type="none" w="med" len="med"/>
                    </a:lnR>
                    <a:lnT w="12700" cap="flat" cmpd="sng" algn="ctr">
                      <a:solidFill>
                        <a:srgbClr val="806FF7"/>
                      </a:solidFill>
                      <a:prstDash val="solid"/>
                      <a:round/>
                      <a:headEnd type="none" w="med" len="med"/>
                      <a:tailEnd type="none" w="med" len="med"/>
                    </a:lnT>
                    <a:lnB w="9525" cap="flat" cmpd="sng" algn="ctr">
                      <a:solidFill>
                        <a:srgbClr val="2062F7"/>
                      </a:solidFill>
                      <a:prstDash val="solid"/>
                      <a:round/>
                      <a:headEnd type="none" w="med" len="med"/>
                      <a:tailEnd type="none" w="med" len="med"/>
                    </a:lnB>
                  </a:tcPr>
                </a:tc>
                <a:tc>
                  <a:txBody>
                    <a:bodyPr/>
                    <a:lstStyle/>
                    <a:p>
                      <a:pPr algn="l" fontAlgn="b"/>
                      <a:r>
                        <a:rPr lang="en-IN" sz="2000" b="1">
                          <a:effectLst/>
                        </a:rPr>
                        <a:t>SOURCE</a:t>
                      </a:r>
                      <a:endParaRPr lang="en-IN" sz="2000">
                        <a:effectLst/>
                      </a:endParaRPr>
                    </a:p>
                  </a:txBody>
                  <a:tcPr marL="29219" marR="29219" marT="21914" marB="21914" anchor="b">
                    <a:lnL w="12700" cap="flat" cmpd="sng" algn="ctr">
                      <a:solidFill>
                        <a:srgbClr val="606AF7"/>
                      </a:solidFill>
                      <a:prstDash val="solid"/>
                      <a:round/>
                      <a:headEnd type="none" w="med" len="med"/>
                      <a:tailEnd type="none" w="med" len="med"/>
                    </a:lnL>
                    <a:lnR w="12700" cap="flat" cmpd="sng" algn="ctr">
                      <a:solidFill>
                        <a:srgbClr val="606CF7"/>
                      </a:solidFill>
                      <a:prstDash val="solid"/>
                      <a:round/>
                      <a:headEnd type="none" w="med" len="med"/>
                      <a:tailEnd type="none" w="med" len="med"/>
                    </a:lnR>
                    <a:lnT w="12700" cap="flat" cmpd="sng" algn="ctr">
                      <a:solidFill>
                        <a:srgbClr val="606AF7"/>
                      </a:solidFill>
                      <a:prstDash val="solid"/>
                      <a:round/>
                      <a:headEnd type="none" w="med" len="med"/>
                      <a:tailEnd type="none" w="med" len="med"/>
                    </a:lnT>
                    <a:lnB w="9525" cap="flat" cmpd="sng" algn="ctr">
                      <a:solidFill>
                        <a:srgbClr val="6061F7"/>
                      </a:solidFill>
                      <a:prstDash val="solid"/>
                      <a:round/>
                      <a:headEnd type="none" w="med" len="med"/>
                      <a:tailEnd type="none" w="med" len="med"/>
                    </a:lnB>
                  </a:tcPr>
                </a:tc>
                <a:tc>
                  <a:txBody>
                    <a:bodyPr/>
                    <a:lstStyle/>
                    <a:p>
                      <a:pPr algn="l" fontAlgn="b"/>
                      <a:r>
                        <a:rPr lang="en-IN" sz="2000" b="1">
                          <a:effectLst/>
                        </a:rPr>
                        <a:t>DESTINATION</a:t>
                      </a:r>
                      <a:endParaRPr lang="en-IN" sz="2000">
                        <a:effectLst/>
                      </a:endParaRPr>
                    </a:p>
                  </a:txBody>
                  <a:tcPr marL="29219" marR="29219" marT="21914" marB="21914" anchor="b">
                    <a:lnL w="12700" cap="flat" cmpd="sng" algn="ctr">
                      <a:solidFill>
                        <a:srgbClr val="606CF7"/>
                      </a:solidFill>
                      <a:prstDash val="solid"/>
                      <a:round/>
                      <a:headEnd type="none" w="med" len="med"/>
                      <a:tailEnd type="none" w="med" len="med"/>
                    </a:lnL>
                    <a:lnR w="12700" cap="flat" cmpd="sng" algn="ctr">
                      <a:solidFill>
                        <a:srgbClr val="206BF7"/>
                      </a:solidFill>
                      <a:prstDash val="solid"/>
                      <a:round/>
                      <a:headEnd type="none" w="med" len="med"/>
                      <a:tailEnd type="none" w="med" len="med"/>
                    </a:lnR>
                    <a:lnT w="12700" cap="flat" cmpd="sng" algn="ctr">
                      <a:solidFill>
                        <a:srgbClr val="606CF7"/>
                      </a:solidFill>
                      <a:prstDash val="solid"/>
                      <a:round/>
                      <a:headEnd type="none" w="med" len="med"/>
                      <a:tailEnd type="none" w="med" len="med"/>
                    </a:lnT>
                    <a:lnB w="9525" cap="flat" cmpd="sng" algn="ctr">
                      <a:solidFill>
                        <a:srgbClr val="E062F7"/>
                      </a:solidFill>
                      <a:prstDash val="solid"/>
                      <a:round/>
                      <a:headEnd type="none" w="med" len="med"/>
                      <a:tailEnd type="none" w="med" len="med"/>
                    </a:lnB>
                  </a:tcPr>
                </a:tc>
                <a:tc>
                  <a:txBody>
                    <a:bodyPr/>
                    <a:lstStyle/>
                    <a:p>
                      <a:pPr algn="l" fontAlgn="b"/>
                      <a:r>
                        <a:rPr lang="en-IN" sz="2000" b="1">
                          <a:effectLst/>
                        </a:rPr>
                        <a:t>ACTION</a:t>
                      </a:r>
                      <a:endParaRPr lang="en-IN" sz="2000">
                        <a:effectLst/>
                      </a:endParaRPr>
                    </a:p>
                  </a:txBody>
                  <a:tcPr marL="29219" marR="29219" marT="21914" marB="21914" anchor="b">
                    <a:lnL w="12700" cap="flat" cmpd="sng" algn="ctr">
                      <a:solidFill>
                        <a:srgbClr val="206BF7"/>
                      </a:solidFill>
                      <a:prstDash val="solid"/>
                      <a:round/>
                      <a:headEnd type="none" w="med" len="med"/>
                      <a:tailEnd type="none" w="med" len="med"/>
                    </a:lnL>
                    <a:lnR w="12700" cap="flat" cmpd="sng" algn="ctr">
                      <a:solidFill>
                        <a:srgbClr val="E067F7"/>
                      </a:solidFill>
                      <a:prstDash val="solid"/>
                      <a:round/>
                      <a:headEnd type="none" w="med" len="med"/>
                      <a:tailEnd type="none" w="med" len="med"/>
                    </a:lnR>
                    <a:lnT w="12700" cap="flat" cmpd="sng" algn="ctr">
                      <a:solidFill>
                        <a:srgbClr val="206BF7"/>
                      </a:solidFill>
                      <a:prstDash val="solid"/>
                      <a:round/>
                      <a:headEnd type="none" w="med" len="med"/>
                      <a:tailEnd type="none" w="med" len="med"/>
                    </a:lnT>
                    <a:lnB w="9525" cap="flat" cmpd="sng" algn="ctr">
                      <a:solidFill>
                        <a:srgbClr val="C05DF7"/>
                      </a:solidFill>
                      <a:prstDash val="solid"/>
                      <a:round/>
                      <a:headEnd type="none" w="med" len="med"/>
                      <a:tailEnd type="none" w="med" len="med"/>
                    </a:lnB>
                  </a:tcPr>
                </a:tc>
                <a:extLst>
                  <a:ext uri="{0D108BD9-81ED-4DB2-BD59-A6C34878D82A}">
                    <a16:rowId xmlns:a16="http://schemas.microsoft.com/office/drawing/2014/main" val="300673302"/>
                  </a:ext>
                </a:extLst>
              </a:tr>
              <a:tr h="3451933">
                <a:tc>
                  <a:txBody>
                    <a:bodyPr/>
                    <a:lstStyle/>
                    <a:p>
                      <a:pPr algn="l" fontAlgn="t"/>
                      <a:r>
                        <a:rPr lang="en-IN" sz="1800" b="0" i="0" u="none" strike="noStrike" kern="1200" dirty="0" err="1">
                          <a:solidFill>
                            <a:schemeClr val="tx1"/>
                          </a:solidFill>
                          <a:effectLst/>
                          <a:latin typeface="+mn-lt"/>
                          <a:ea typeface="+mn-ea"/>
                          <a:cs typeface="+mn-cs"/>
                        </a:rPr>
                        <a:t>DMS_subnet</a:t>
                      </a:r>
                      <a:endParaRPr lang="en-IN" sz="2000" dirty="0">
                        <a:effectLst/>
                      </a:endParaRPr>
                    </a:p>
                  </a:txBody>
                  <a:tcPr marL="29219" marR="29219" marT="21914" marB="21914">
                    <a:lnL w="12700" cap="flat" cmpd="sng" algn="ctr">
                      <a:solidFill>
                        <a:srgbClr val="C063F7"/>
                      </a:solidFill>
                      <a:prstDash val="solid"/>
                      <a:round/>
                      <a:headEnd type="none" w="med" len="med"/>
                      <a:tailEnd type="none" w="med" len="med"/>
                    </a:lnL>
                    <a:lnR w="12700" cap="flat" cmpd="sng" algn="ctr">
                      <a:solidFill>
                        <a:srgbClr val="A066F7"/>
                      </a:solidFill>
                      <a:prstDash val="solid"/>
                      <a:round/>
                      <a:headEnd type="none" w="med" len="med"/>
                      <a:tailEnd type="none" w="med" len="med"/>
                    </a:lnR>
                    <a:lnT w="9525" cap="flat" cmpd="sng" algn="ctr">
                      <a:solidFill>
                        <a:srgbClr val="C063F7"/>
                      </a:solidFill>
                      <a:prstDash val="solid"/>
                      <a:round/>
                      <a:headEnd type="none" w="med" len="med"/>
                      <a:tailEnd type="none" w="med" len="med"/>
                    </a:lnT>
                    <a:lnB w="12700" cap="flat" cmpd="sng" algn="ctr">
                      <a:solidFill>
                        <a:srgbClr val="C063F7"/>
                      </a:solidFill>
                      <a:prstDash val="solid"/>
                      <a:round/>
                      <a:headEnd type="none" w="med" len="med"/>
                      <a:tailEnd type="none" w="med" len="med"/>
                    </a:lnB>
                  </a:tcPr>
                </a:tc>
                <a:tc>
                  <a:txBody>
                    <a:bodyPr/>
                    <a:lstStyle/>
                    <a:p>
                      <a:pPr algn="l" fontAlgn="t"/>
                      <a:r>
                        <a:rPr lang="en-IN" sz="1800" b="0" i="0" u="none" strike="noStrike" kern="1200" dirty="0">
                          <a:solidFill>
                            <a:schemeClr val="tx1"/>
                          </a:solidFill>
                          <a:effectLst/>
                          <a:latin typeface="+mn-lt"/>
                          <a:ea typeface="+mn-ea"/>
                          <a:cs typeface="+mn-cs"/>
                        </a:rPr>
                        <a:t>Any</a:t>
                      </a:r>
                      <a:endParaRPr lang="en-IN" sz="2000" dirty="0">
                        <a:effectLst/>
                      </a:endParaRPr>
                    </a:p>
                  </a:txBody>
                  <a:tcPr marL="29219" marR="29219" marT="21914" marB="21914">
                    <a:lnL w="12700" cap="flat" cmpd="sng" algn="ctr">
                      <a:solidFill>
                        <a:srgbClr val="A066F7"/>
                      </a:solidFill>
                      <a:prstDash val="solid"/>
                      <a:round/>
                      <a:headEnd type="none" w="med" len="med"/>
                      <a:tailEnd type="none" w="med" len="med"/>
                    </a:lnL>
                    <a:lnR w="12700" cap="flat" cmpd="sng" algn="ctr">
                      <a:solidFill>
                        <a:srgbClr val="2062F7"/>
                      </a:solidFill>
                      <a:prstDash val="solid"/>
                      <a:round/>
                      <a:headEnd type="none" w="med" len="med"/>
                      <a:tailEnd type="none" w="med" len="med"/>
                    </a:lnR>
                    <a:lnT w="9525" cap="flat" cmpd="sng" algn="ctr">
                      <a:solidFill>
                        <a:srgbClr val="A066F7"/>
                      </a:solidFill>
                      <a:prstDash val="solid"/>
                      <a:round/>
                      <a:headEnd type="none" w="med" len="med"/>
                      <a:tailEnd type="none" w="med" len="med"/>
                    </a:lnT>
                    <a:lnB w="12700" cap="flat" cmpd="sng" algn="ctr">
                      <a:solidFill>
                        <a:srgbClr val="A066F7"/>
                      </a:solidFill>
                      <a:prstDash val="solid"/>
                      <a:round/>
                      <a:headEnd type="none" w="med" len="med"/>
                      <a:tailEnd type="none" w="med" len="med"/>
                    </a:lnB>
                  </a:tcPr>
                </a:tc>
                <a:tc>
                  <a:txBody>
                    <a:bodyPr/>
                    <a:lstStyle/>
                    <a:p>
                      <a:pPr algn="l" fontAlgn="t"/>
                      <a:r>
                        <a:rPr lang="en-IN" sz="1800" b="0" i="0" u="none" strike="noStrike" kern="1200" dirty="0">
                          <a:solidFill>
                            <a:schemeClr val="tx1"/>
                          </a:solidFill>
                          <a:effectLst/>
                          <a:latin typeface="+mn-lt"/>
                          <a:ea typeface="+mn-ea"/>
                          <a:cs typeface="+mn-cs"/>
                        </a:rPr>
                        <a:t>Any</a:t>
                      </a:r>
                      <a:endParaRPr lang="en-IN" sz="2000" dirty="0">
                        <a:effectLst/>
                      </a:endParaRPr>
                    </a:p>
                  </a:txBody>
                  <a:tcPr marL="29219" marR="29219" marT="21914" marB="21914">
                    <a:lnL w="12700" cap="flat" cmpd="sng" algn="ctr">
                      <a:solidFill>
                        <a:srgbClr val="2062F7"/>
                      </a:solidFill>
                      <a:prstDash val="solid"/>
                      <a:round/>
                      <a:headEnd type="none" w="med" len="med"/>
                      <a:tailEnd type="none" w="med" len="med"/>
                    </a:lnL>
                    <a:lnR w="12700" cap="flat" cmpd="sng" algn="ctr">
                      <a:solidFill>
                        <a:srgbClr val="6061F7"/>
                      </a:solidFill>
                      <a:prstDash val="solid"/>
                      <a:round/>
                      <a:headEnd type="none" w="med" len="med"/>
                      <a:tailEnd type="none" w="med" len="med"/>
                    </a:lnR>
                    <a:lnT w="9525" cap="flat" cmpd="sng" algn="ctr">
                      <a:solidFill>
                        <a:srgbClr val="2062F7"/>
                      </a:solidFill>
                      <a:prstDash val="solid"/>
                      <a:round/>
                      <a:headEnd type="none" w="med" len="med"/>
                      <a:tailEnd type="none" w="med" len="med"/>
                    </a:lnT>
                    <a:lnB w="12700" cap="flat" cmpd="sng" algn="ctr">
                      <a:solidFill>
                        <a:srgbClr val="2062F7"/>
                      </a:solidFill>
                      <a:prstDash val="solid"/>
                      <a:round/>
                      <a:headEnd type="none" w="med" len="med"/>
                      <a:tailEnd type="none" w="med" len="med"/>
                    </a:lnB>
                  </a:tcPr>
                </a:tc>
                <a:tc>
                  <a:txBody>
                    <a:bodyPr/>
                    <a:lstStyle/>
                    <a:p>
                      <a:pPr algn="l" fontAlgn="t"/>
                      <a:r>
                        <a:rPr lang="en-IN" sz="2000">
                          <a:effectLst/>
                        </a:rPr>
                        <a:t>Any</a:t>
                      </a:r>
                    </a:p>
                  </a:txBody>
                  <a:tcPr marL="29219" marR="29219" marT="21914" marB="21914">
                    <a:lnL w="12700" cap="flat" cmpd="sng" algn="ctr">
                      <a:solidFill>
                        <a:srgbClr val="6061F7"/>
                      </a:solidFill>
                      <a:prstDash val="solid"/>
                      <a:round/>
                      <a:headEnd type="none" w="med" len="med"/>
                      <a:tailEnd type="none" w="med" len="med"/>
                    </a:lnL>
                    <a:lnR w="12700" cap="flat" cmpd="sng" algn="ctr">
                      <a:solidFill>
                        <a:srgbClr val="E062F7"/>
                      </a:solidFill>
                      <a:prstDash val="solid"/>
                      <a:round/>
                      <a:headEnd type="none" w="med" len="med"/>
                      <a:tailEnd type="none" w="med" len="med"/>
                    </a:lnR>
                    <a:lnT w="9525" cap="flat" cmpd="sng" algn="ctr">
                      <a:solidFill>
                        <a:srgbClr val="6061F7"/>
                      </a:solidFill>
                      <a:prstDash val="solid"/>
                      <a:round/>
                      <a:headEnd type="none" w="med" len="med"/>
                      <a:tailEnd type="none" w="med" len="med"/>
                    </a:lnT>
                    <a:lnB w="12700" cap="flat" cmpd="sng" algn="ctr">
                      <a:solidFill>
                        <a:srgbClr val="6061F7"/>
                      </a:solidFill>
                      <a:prstDash val="solid"/>
                      <a:round/>
                      <a:headEnd type="none" w="med" len="med"/>
                      <a:tailEnd type="none" w="med" len="med"/>
                    </a:lnB>
                  </a:tcPr>
                </a:tc>
                <a:tc>
                  <a:txBody>
                    <a:bodyPr/>
                    <a:lstStyle/>
                    <a:p>
                      <a:pPr algn="l" fontAlgn="t"/>
                      <a:r>
                        <a:rPr lang="en-IN" sz="1800" b="0" i="0" u="none" strike="noStrike" kern="1200" dirty="0" err="1">
                          <a:solidFill>
                            <a:schemeClr val="tx1"/>
                          </a:solidFill>
                          <a:effectLst/>
                          <a:latin typeface="+mn-lt"/>
                          <a:ea typeface="+mn-ea"/>
                          <a:cs typeface="+mn-cs"/>
                        </a:rPr>
                        <a:t>DMS_subnet</a:t>
                      </a:r>
                      <a:endParaRPr lang="en-IN" sz="2000" dirty="0">
                        <a:effectLst/>
                      </a:endParaRPr>
                    </a:p>
                  </a:txBody>
                  <a:tcPr marL="29219" marR="29219" marT="21914" marB="21914">
                    <a:lnL w="12700" cap="flat" cmpd="sng" algn="ctr">
                      <a:solidFill>
                        <a:srgbClr val="E062F7"/>
                      </a:solidFill>
                      <a:prstDash val="solid"/>
                      <a:round/>
                      <a:headEnd type="none" w="med" len="med"/>
                      <a:tailEnd type="none" w="med" len="med"/>
                    </a:lnL>
                    <a:lnR w="12700" cap="flat" cmpd="sng" algn="ctr">
                      <a:solidFill>
                        <a:srgbClr val="C05DF7"/>
                      </a:solidFill>
                      <a:prstDash val="solid"/>
                      <a:round/>
                      <a:headEnd type="none" w="med" len="med"/>
                      <a:tailEnd type="none" w="med" len="med"/>
                    </a:lnR>
                    <a:lnT w="9525" cap="flat" cmpd="sng" algn="ctr">
                      <a:solidFill>
                        <a:srgbClr val="E062F7"/>
                      </a:solidFill>
                      <a:prstDash val="solid"/>
                      <a:round/>
                      <a:headEnd type="none" w="med" len="med"/>
                      <a:tailEnd type="none" w="med" len="med"/>
                    </a:lnT>
                    <a:lnB w="12700" cap="flat" cmpd="sng" algn="ctr">
                      <a:solidFill>
                        <a:srgbClr val="E062F7"/>
                      </a:solidFill>
                      <a:prstDash val="solid"/>
                      <a:round/>
                      <a:headEnd type="none" w="med" len="med"/>
                      <a:tailEnd type="none" w="med" len="med"/>
                    </a:lnB>
                  </a:tcPr>
                </a:tc>
                <a:tc>
                  <a:txBody>
                    <a:bodyPr/>
                    <a:lstStyle/>
                    <a:p>
                      <a:pPr algn="l" fontAlgn="t"/>
                      <a:r>
                        <a:rPr lang="en-IN" sz="2000" dirty="0">
                          <a:effectLst/>
                        </a:rPr>
                        <a:t>Allow</a:t>
                      </a:r>
                    </a:p>
                  </a:txBody>
                  <a:tcPr marL="29219" marR="29219" marT="21914" marB="21914">
                    <a:lnL w="12700" cap="flat" cmpd="sng" algn="ctr">
                      <a:solidFill>
                        <a:srgbClr val="C05DF7"/>
                      </a:solidFill>
                      <a:prstDash val="solid"/>
                      <a:round/>
                      <a:headEnd type="none" w="med" len="med"/>
                      <a:tailEnd type="none" w="med" len="med"/>
                    </a:lnL>
                    <a:lnR w="12700" cap="flat" cmpd="sng" algn="ctr">
                      <a:solidFill>
                        <a:srgbClr val="605DF7"/>
                      </a:solidFill>
                      <a:prstDash val="solid"/>
                      <a:round/>
                      <a:headEnd type="none" w="med" len="med"/>
                      <a:tailEnd type="none" w="med" len="med"/>
                    </a:lnR>
                    <a:lnT w="9525" cap="flat" cmpd="sng" algn="ctr">
                      <a:solidFill>
                        <a:srgbClr val="C05DF7"/>
                      </a:solidFill>
                      <a:prstDash val="solid"/>
                      <a:round/>
                      <a:headEnd type="none" w="med" len="med"/>
                      <a:tailEnd type="none" w="med" len="med"/>
                    </a:lnT>
                    <a:lnB w="12700" cap="flat" cmpd="sng" algn="ctr">
                      <a:solidFill>
                        <a:srgbClr val="C05DF7"/>
                      </a:solidFill>
                      <a:prstDash val="solid"/>
                      <a:round/>
                      <a:headEnd type="none" w="med" len="med"/>
                      <a:tailEnd type="none" w="med" len="med"/>
                    </a:lnB>
                  </a:tcPr>
                </a:tc>
                <a:extLst>
                  <a:ext uri="{0D108BD9-81ED-4DB2-BD59-A6C34878D82A}">
                    <a16:rowId xmlns:a16="http://schemas.microsoft.com/office/drawing/2014/main" val="2343254526"/>
                  </a:ext>
                </a:extLst>
              </a:tr>
            </a:tbl>
          </a:graphicData>
        </a:graphic>
      </p:graphicFrame>
    </p:spTree>
    <p:extLst>
      <p:ext uri="{BB962C8B-B14F-4D97-AF65-F5344CB8AC3E}">
        <p14:creationId xmlns:p14="http://schemas.microsoft.com/office/powerpoint/2010/main" val="177607626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B448B-9856-8F4F-96D3-FCA78CC84CF0}"/>
              </a:ext>
            </a:extLst>
          </p:cNvPr>
          <p:cNvSpPr>
            <a:spLocks noGrp="1"/>
          </p:cNvSpPr>
          <p:nvPr>
            <p:ph type="title"/>
          </p:nvPr>
        </p:nvSpPr>
        <p:spPr/>
        <p:txBody>
          <a:bodyPr/>
          <a:lstStyle/>
          <a:p>
            <a:r>
              <a:rPr lang="en-US" dirty="0"/>
              <a:t>Azure SQL Synapse</a:t>
            </a:r>
          </a:p>
        </p:txBody>
      </p:sp>
      <p:sp>
        <p:nvSpPr>
          <p:cNvPr id="3" name="Text Placeholder 2">
            <a:extLst>
              <a:ext uri="{FF2B5EF4-FFF2-40B4-BE49-F238E27FC236}">
                <a16:creationId xmlns:a16="http://schemas.microsoft.com/office/drawing/2014/main" id="{3A02ED20-8ACD-B143-BF26-4E1E2495D1D7}"/>
              </a:ext>
            </a:extLst>
          </p:cNvPr>
          <p:cNvSpPr>
            <a:spLocks noGrp="1"/>
          </p:cNvSpPr>
          <p:nvPr>
            <p:ph type="body" sz="quarter" idx="10"/>
          </p:nvPr>
        </p:nvSpPr>
        <p:spPr>
          <a:xfrm>
            <a:off x="588963" y="1011238"/>
            <a:ext cx="11020425" cy="307777"/>
          </a:xfrm>
        </p:spPr>
        <p:txBody>
          <a:bodyPr/>
          <a:lstStyle/>
          <a:p>
            <a:r>
              <a:rPr lang="en-IN" b="1" dirty="0"/>
              <a:t>Enterprise BI in Azure with Azure Synapse Analytics</a:t>
            </a:r>
          </a:p>
        </p:txBody>
      </p:sp>
      <p:pic>
        <p:nvPicPr>
          <p:cNvPr id="1026" name="Picture 2" descr="Architecture diagram for Enterprise BI in Azure with Azure Synapse">
            <a:extLst>
              <a:ext uri="{FF2B5EF4-FFF2-40B4-BE49-F238E27FC236}">
                <a16:creationId xmlns:a16="http://schemas.microsoft.com/office/drawing/2014/main" id="{75189700-2E49-EB4F-8B20-4AF87B2F74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64138"/>
            <a:ext cx="12192000" cy="462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48249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FB95A-9D61-447A-A05B-C26516C2FE44}"/>
              </a:ext>
            </a:extLst>
          </p:cNvPr>
          <p:cNvSpPr>
            <a:spLocks noGrp="1"/>
          </p:cNvSpPr>
          <p:nvPr>
            <p:ph type="title"/>
          </p:nvPr>
        </p:nvSpPr>
        <p:spPr/>
        <p:txBody>
          <a:bodyPr/>
          <a:lstStyle/>
          <a:p>
            <a:r>
              <a:rPr lang="en-US" b="1"/>
              <a:t>Key Migration references</a:t>
            </a:r>
            <a:endParaRPr lang="en-US"/>
          </a:p>
        </p:txBody>
      </p:sp>
      <p:sp>
        <p:nvSpPr>
          <p:cNvPr id="3" name="Text Placeholder 2">
            <a:extLst>
              <a:ext uri="{FF2B5EF4-FFF2-40B4-BE49-F238E27FC236}">
                <a16:creationId xmlns:a16="http://schemas.microsoft.com/office/drawing/2014/main" id="{A26E336B-3B3A-4104-BA88-BC4DE38DA4C9}"/>
              </a:ext>
            </a:extLst>
          </p:cNvPr>
          <p:cNvSpPr>
            <a:spLocks noGrp="1"/>
          </p:cNvSpPr>
          <p:nvPr>
            <p:ph type="body" sz="quarter" idx="10"/>
          </p:nvPr>
        </p:nvSpPr>
        <p:spPr>
          <a:xfrm>
            <a:off x="588263" y="1419016"/>
            <a:ext cx="11018520" cy="3600986"/>
          </a:xfrm>
        </p:spPr>
        <p:txBody>
          <a:bodyPr/>
          <a:lstStyle/>
          <a:p>
            <a:pPr marL="285750" indent="-285750" fontAlgn="base">
              <a:lnSpc>
                <a:spcPct val="200000"/>
              </a:lnSpc>
              <a:buFont typeface="Arial" panose="020B0604020202020204" pitchFamily="34" charset="0"/>
              <a:buChar char="•"/>
            </a:pPr>
            <a:r>
              <a:rPr lang="en-US" sz="1800" dirty="0"/>
              <a:t>Migration Guide - </a:t>
            </a:r>
            <a:r>
              <a:rPr lang="en-US" sz="1800" u="sng" dirty="0">
                <a:hlinkClick r:id="rId2"/>
              </a:rPr>
              <a:t>https://datamigration.microsoft.com</a:t>
            </a:r>
            <a:r>
              <a:rPr lang="en-US" sz="1800" dirty="0"/>
              <a:t>​</a:t>
            </a:r>
          </a:p>
          <a:p>
            <a:pPr marL="285750" indent="-285750" fontAlgn="base">
              <a:lnSpc>
                <a:spcPct val="200000"/>
              </a:lnSpc>
              <a:buFont typeface="Arial" panose="020B0604020202020204" pitchFamily="34" charset="0"/>
              <a:buChar char="•"/>
            </a:pPr>
            <a:r>
              <a:rPr lang="en-US" sz="1800" dirty="0"/>
              <a:t>Azure Database Migration Service – </a:t>
            </a:r>
            <a:r>
              <a:rPr lang="en-US" sz="1800" u="sng" dirty="0">
                <a:hlinkClick r:id="rId3"/>
              </a:rPr>
              <a:t>https://aka.ms/AzureDms</a:t>
            </a:r>
            <a:r>
              <a:rPr lang="en-US" sz="1800" dirty="0"/>
              <a:t>​</a:t>
            </a:r>
          </a:p>
          <a:p>
            <a:pPr marL="285750" indent="-285750" fontAlgn="base">
              <a:lnSpc>
                <a:spcPct val="200000"/>
              </a:lnSpc>
              <a:buFont typeface="Arial" panose="020B0604020202020204" pitchFamily="34" charset="0"/>
              <a:buChar char="•"/>
            </a:pPr>
            <a:r>
              <a:rPr lang="en-US" sz="1800" dirty="0"/>
              <a:t>Data Migration Assistant - </a:t>
            </a:r>
            <a:r>
              <a:rPr lang="en-US" sz="1800" u="sng" dirty="0">
                <a:hlinkClick r:id="rId4"/>
              </a:rPr>
              <a:t>https://aka.ms/get-dma</a:t>
            </a:r>
            <a:r>
              <a:rPr lang="en-US" sz="1800" dirty="0"/>
              <a:t>​</a:t>
            </a:r>
          </a:p>
          <a:p>
            <a:pPr marL="285750" indent="-285750" fontAlgn="base">
              <a:lnSpc>
                <a:spcPct val="200000"/>
              </a:lnSpc>
              <a:buFont typeface="Arial" panose="020B0604020202020204" pitchFamily="34" charset="0"/>
              <a:buChar char="•"/>
            </a:pPr>
            <a:r>
              <a:rPr lang="en-US" sz="1800" dirty="0"/>
              <a:t>SQL Server Migration Assistant - </a:t>
            </a:r>
            <a:r>
              <a:rPr lang="en-US" sz="1800" u="sng" dirty="0">
                <a:hlinkClick r:id="rId5"/>
              </a:rPr>
              <a:t>https://aka.ms/get-ssma</a:t>
            </a:r>
            <a:r>
              <a:rPr lang="en-US" sz="1800" dirty="0"/>
              <a:t>​</a:t>
            </a:r>
          </a:p>
          <a:p>
            <a:pPr marL="285750" indent="-285750" fontAlgn="base">
              <a:lnSpc>
                <a:spcPct val="200000"/>
              </a:lnSpc>
              <a:buFont typeface="Arial" panose="020B0604020202020204" pitchFamily="34" charset="0"/>
              <a:buChar char="•"/>
            </a:pPr>
            <a:r>
              <a:rPr lang="en-US" sz="1800" dirty="0"/>
              <a:t>Database Experimentation Assistant - </a:t>
            </a:r>
            <a:r>
              <a:rPr lang="en-US" sz="1800" u="sng" dirty="0">
                <a:hlinkClick r:id="rId6"/>
              </a:rPr>
              <a:t>https://aka.ms/dea-tool</a:t>
            </a:r>
            <a:r>
              <a:rPr lang="en-US" sz="1800" dirty="0"/>
              <a:t>​</a:t>
            </a:r>
          </a:p>
          <a:p>
            <a:pPr marL="285750" indent="-285750">
              <a:lnSpc>
                <a:spcPct val="200000"/>
              </a:lnSpc>
              <a:buFont typeface="Arial" panose="020B0604020202020204" pitchFamily="34" charset="0"/>
              <a:buChar char="•"/>
            </a:pPr>
            <a:endParaRPr lang="en-US" sz="1800" dirty="0"/>
          </a:p>
        </p:txBody>
      </p:sp>
    </p:spTree>
    <p:extLst>
      <p:ext uri="{BB962C8B-B14F-4D97-AF65-F5344CB8AC3E}">
        <p14:creationId xmlns:p14="http://schemas.microsoft.com/office/powerpoint/2010/main" val="163104110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0E603C-66FD-4C20-A947-FE66AA8CD13F}"/>
              </a:ext>
            </a:extLst>
          </p:cNvPr>
          <p:cNvSpPr>
            <a:spLocks noGrp="1"/>
          </p:cNvSpPr>
          <p:nvPr>
            <p:ph type="title"/>
          </p:nvPr>
        </p:nvSpPr>
        <p:spPr>
          <a:xfrm>
            <a:off x="555058" y="264418"/>
            <a:ext cx="11079606" cy="1020458"/>
          </a:xfrm>
        </p:spPr>
        <p:txBody>
          <a:bodyPr/>
          <a:lstStyle/>
          <a:p>
            <a:r>
              <a:rPr lang="en-US"/>
              <a:t>Your path to the cloud </a:t>
            </a:r>
            <a:br>
              <a:rPr lang="en-US"/>
            </a:br>
            <a:r>
              <a:rPr lang="en-US" sz="1800">
                <a:solidFill>
                  <a:srgbClr val="50E6FF"/>
                </a:solidFill>
                <a:latin typeface="Segoe UI"/>
                <a:ea typeface="+mn-ea"/>
                <a:cs typeface="+mn-cs"/>
              </a:rPr>
              <a:t>Ensure organizational readiness with Azure migration sessions at Ignite </a:t>
            </a:r>
            <a:endParaRPr lang="en-US" sz="2400">
              <a:solidFill>
                <a:srgbClr val="50E6FF"/>
              </a:solidFill>
              <a:latin typeface="Segoe UI"/>
              <a:ea typeface="+mn-ea"/>
              <a:cs typeface="+mn-cs"/>
            </a:endParaRPr>
          </a:p>
        </p:txBody>
      </p:sp>
      <p:sp>
        <p:nvSpPr>
          <p:cNvPr id="6" name="Rectangle 5">
            <a:extLst>
              <a:ext uri="{FF2B5EF4-FFF2-40B4-BE49-F238E27FC236}">
                <a16:creationId xmlns:a16="http://schemas.microsoft.com/office/drawing/2014/main" id="{8F51ABD2-BEE7-42CF-97DE-8181BEF86A9A}"/>
              </a:ext>
            </a:extLst>
          </p:cNvPr>
          <p:cNvSpPr/>
          <p:nvPr/>
        </p:nvSpPr>
        <p:spPr>
          <a:xfrm>
            <a:off x="0" y="1419367"/>
            <a:ext cx="12188542" cy="3643952"/>
          </a:xfrm>
          <a:prstGeom prst="rect">
            <a:avLst/>
          </a:prstGeom>
          <a:solidFill>
            <a:srgbClr val="FFFFFF"/>
          </a:solidFill>
          <a:ln w="10795" cap="flat" cmpd="sng" algn="ctr">
            <a:noFill/>
            <a:prstDash val="solid"/>
          </a:ln>
          <a:effectLst/>
        </p:spPr>
        <p:txBody>
          <a:bodyPr rtlCol="0" anchor="ctr"/>
          <a:lstStyle/>
          <a:p>
            <a:pPr algn="ctr" defTabSz="932293" fontAlgn="base">
              <a:spcBef>
                <a:spcPct val="0"/>
              </a:spcBef>
              <a:spcAft>
                <a:spcPct val="0"/>
              </a:spcAft>
              <a:defRPr/>
            </a:pPr>
            <a:r>
              <a:rPr lang="en-US" sz="1600" b="1">
                <a:solidFill>
                  <a:srgbClr val="0078D4"/>
                </a:solidFill>
                <a:latin typeface="Segoe UI"/>
                <a:ea typeface="Segoe UI" pitchFamily="34" charset="0"/>
                <a:cs typeface="Segoe UI" pitchFamily="34" charset="0"/>
              </a:rPr>
              <a:t>Visit the Microsoft Showcase | Get started with Azure</a:t>
            </a:r>
          </a:p>
          <a:p>
            <a:pPr algn="ctr" defTabSz="932293" fontAlgn="base">
              <a:spcBef>
                <a:spcPct val="0"/>
              </a:spcBef>
              <a:spcAft>
                <a:spcPct val="0"/>
              </a:spcAft>
              <a:defRPr/>
            </a:pPr>
            <a:r>
              <a:rPr lang="en-US" sz="1600">
                <a:solidFill>
                  <a:prstClr val="black"/>
                </a:solidFill>
                <a:latin typeface="Segoe UI"/>
                <a:ea typeface="Segoe UI" pitchFamily="34" charset="0"/>
                <a:cs typeface="Segoe UI" pitchFamily="34" charset="0"/>
              </a:rPr>
              <a:t>Accelerate your cloud journey: </a:t>
            </a:r>
            <a:r>
              <a:rPr lang="en-US" sz="1600" b="1">
                <a:solidFill>
                  <a:prstClr val="black"/>
                </a:solidFill>
                <a:latin typeface="Segoe UI"/>
                <a:ea typeface="Segoe UI" pitchFamily="34" charset="0"/>
                <a:cs typeface="Segoe UI" pitchFamily="34" charset="0"/>
                <a:hlinkClick r:id="rId3"/>
              </a:rPr>
              <a:t>Cloud Adoption Framework for Azure</a:t>
            </a:r>
            <a:endParaRPr lang="en-US" sz="1600" b="1">
              <a:solidFill>
                <a:prstClr val="black"/>
              </a:solidFill>
              <a:latin typeface="Segoe UI"/>
              <a:ea typeface="Segoe UI" pitchFamily="34" charset="0"/>
              <a:cs typeface="Segoe UI" pitchFamily="34" charset="0"/>
            </a:endParaRPr>
          </a:p>
          <a:p>
            <a:pPr algn="ctr" defTabSz="932293" fontAlgn="base">
              <a:spcBef>
                <a:spcPct val="0"/>
              </a:spcBef>
              <a:spcAft>
                <a:spcPct val="0"/>
              </a:spcAft>
              <a:defRPr/>
            </a:pPr>
            <a:r>
              <a:rPr lang="en-US" sz="1600">
                <a:solidFill>
                  <a:prstClr val="black"/>
                </a:solidFill>
                <a:latin typeface="Segoe UI"/>
                <a:ea typeface="Segoe UI" pitchFamily="34" charset="0"/>
                <a:cs typeface="Segoe UI" pitchFamily="34" charset="0"/>
              </a:rPr>
              <a:t>Simplify your cloud migration: </a:t>
            </a:r>
            <a:r>
              <a:rPr lang="en-US" sz="1600" b="1">
                <a:solidFill>
                  <a:prstClr val="black"/>
                </a:solidFill>
                <a:latin typeface="Segoe UI"/>
                <a:ea typeface="Segoe UI" pitchFamily="34" charset="0"/>
                <a:cs typeface="Segoe UI" pitchFamily="34" charset="0"/>
                <a:hlinkClick r:id="rId4"/>
              </a:rPr>
              <a:t>Azure Migration Program</a:t>
            </a:r>
            <a:endParaRPr lang="en-US" sz="1600" b="1">
              <a:solidFill>
                <a:prstClr val="black"/>
              </a:solidFill>
              <a:latin typeface="Segoe UI"/>
              <a:ea typeface="Segoe UI" pitchFamily="34" charset="0"/>
              <a:cs typeface="Segoe UI" pitchFamily="34" charset="0"/>
            </a:endParaRPr>
          </a:p>
          <a:p>
            <a:pPr algn="ctr" defTabSz="932293" fontAlgn="base">
              <a:spcBef>
                <a:spcPct val="0"/>
              </a:spcBef>
              <a:spcAft>
                <a:spcPct val="0"/>
              </a:spcAft>
              <a:defRPr/>
            </a:pPr>
            <a:r>
              <a:rPr lang="en-US" sz="1600">
                <a:solidFill>
                  <a:prstClr val="black"/>
                </a:solidFill>
                <a:latin typeface="Segoe UI"/>
                <a:ea typeface="Segoe UI" pitchFamily="34" charset="0"/>
                <a:cs typeface="Segoe UI" pitchFamily="34" charset="0"/>
              </a:rPr>
              <a:t>Build and deploy with confidence: </a:t>
            </a:r>
            <a:r>
              <a:rPr lang="en-US" sz="1600" b="1">
                <a:solidFill>
                  <a:prstClr val="black"/>
                </a:solidFill>
                <a:latin typeface="Segoe UI"/>
                <a:ea typeface="Segoe UI" pitchFamily="34" charset="0"/>
                <a:cs typeface="Segoe UI" pitchFamily="34" charset="0"/>
                <a:hlinkClick r:id="rId5"/>
              </a:rPr>
              <a:t>FastTrack for Azure</a:t>
            </a:r>
            <a:endParaRPr lang="en-US" sz="1600" b="1">
              <a:solidFill>
                <a:prstClr val="black"/>
              </a:solidFill>
              <a:latin typeface="Segoe UI"/>
              <a:ea typeface="Segoe UI" pitchFamily="34" charset="0"/>
              <a:cs typeface="Segoe UI" pitchFamily="34" charset="0"/>
            </a:endParaRPr>
          </a:p>
          <a:p>
            <a:pPr algn="ctr" defTabSz="932293" fontAlgn="base">
              <a:spcBef>
                <a:spcPct val="0"/>
              </a:spcBef>
              <a:spcAft>
                <a:spcPct val="0"/>
              </a:spcAft>
              <a:defRPr/>
            </a:pPr>
            <a:r>
              <a:rPr lang="en-US" sz="1600">
                <a:solidFill>
                  <a:prstClr val="black"/>
                </a:solidFill>
                <a:latin typeface="Segoe UI"/>
                <a:ea typeface="Segoe UI" pitchFamily="34" charset="0"/>
                <a:cs typeface="Segoe UI" pitchFamily="34" charset="0"/>
              </a:rPr>
              <a:t>Optimize cloud costs: </a:t>
            </a:r>
            <a:r>
              <a:rPr lang="en-US" sz="1600" b="1">
                <a:solidFill>
                  <a:prstClr val="black"/>
                </a:solidFill>
                <a:latin typeface="Segoe UI"/>
                <a:ea typeface="Segoe UI" pitchFamily="34" charset="0"/>
                <a:cs typeface="Segoe UI" pitchFamily="34" charset="0"/>
                <a:hlinkClick r:id="rId6">
                  <a:extLst>
                    <a:ext uri="{A12FA001-AC4F-418D-AE19-62706E023703}">
                      <ahyp:hlinkClr xmlns:ahyp="http://schemas.microsoft.com/office/drawing/2018/hyperlinkcolor" val="tx"/>
                    </a:ext>
                  </a:extLst>
                </a:hlinkClick>
              </a:rPr>
              <a:t>Azure</a:t>
            </a:r>
            <a:r>
              <a:rPr lang="en-US" sz="1600">
                <a:solidFill>
                  <a:prstClr val="black"/>
                </a:solidFill>
                <a:latin typeface="Segoe UI"/>
                <a:ea typeface="Segoe UI" pitchFamily="34" charset="0"/>
                <a:cs typeface="Segoe UI" pitchFamily="34" charset="0"/>
                <a:hlinkClick r:id="rId6">
                  <a:extLst>
                    <a:ext uri="{A12FA001-AC4F-418D-AE19-62706E023703}">
                      <ahyp:hlinkClr xmlns:ahyp="http://schemas.microsoft.com/office/drawing/2018/hyperlinkcolor" val="tx"/>
                    </a:ext>
                  </a:extLst>
                </a:hlinkClick>
              </a:rPr>
              <a:t> </a:t>
            </a:r>
            <a:r>
              <a:rPr lang="en-US" sz="1600" b="1">
                <a:solidFill>
                  <a:prstClr val="black"/>
                </a:solidFill>
                <a:latin typeface="Segoe UI"/>
                <a:ea typeface="Segoe UI" pitchFamily="34" charset="0"/>
                <a:cs typeface="Segoe UI" pitchFamily="34" charset="0"/>
                <a:hlinkClick r:id="rId6">
                  <a:extLst>
                    <a:ext uri="{A12FA001-AC4F-418D-AE19-62706E023703}">
                      <ahyp:hlinkClr xmlns:ahyp="http://schemas.microsoft.com/office/drawing/2018/hyperlinkcolor" val="tx"/>
                    </a:ext>
                  </a:extLst>
                </a:hlinkClick>
              </a:rPr>
              <a:t>Free Account, Azure Cost Management + Billing</a:t>
            </a:r>
          </a:p>
        </p:txBody>
      </p:sp>
    </p:spTree>
    <p:extLst>
      <p:ext uri="{BB962C8B-B14F-4D97-AF65-F5344CB8AC3E}">
        <p14:creationId xmlns:p14="http://schemas.microsoft.com/office/powerpoint/2010/main" val="1887757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a16="http://schemas.microsoft.com/office/drawing/2014/main"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DA147-16CC-485F-8A33-4B15E29E0457}"/>
              </a:ext>
            </a:extLst>
          </p:cNvPr>
          <p:cNvSpPr>
            <a:spLocks noGrp="1"/>
          </p:cNvSpPr>
          <p:nvPr>
            <p:ph type="title"/>
          </p:nvPr>
        </p:nvSpPr>
        <p:spPr>
          <a:xfrm>
            <a:off x="5915433" y="457200"/>
            <a:ext cx="5691350" cy="553998"/>
          </a:xfrm>
        </p:spPr>
        <p:txBody>
          <a:bodyPr/>
          <a:lstStyle/>
          <a:p>
            <a:r>
              <a:rPr lang="en-US" dirty="0"/>
              <a:t>Please evaluate this session</a:t>
            </a:r>
            <a:br>
              <a:rPr lang="en-US" dirty="0"/>
            </a:br>
            <a:r>
              <a:rPr lang="en-US" sz="2000" spc="0" dirty="0"/>
              <a:t>Your feedback is important to us!</a:t>
            </a:r>
          </a:p>
        </p:txBody>
      </p:sp>
      <p:sp>
        <p:nvSpPr>
          <p:cNvPr id="6" name="TextBox 5">
            <a:extLst>
              <a:ext uri="{FF2B5EF4-FFF2-40B4-BE49-F238E27FC236}">
                <a16:creationId xmlns:a16="http://schemas.microsoft.com/office/drawing/2014/main" id="{46D58CA2-6422-4E7A-BB92-6A3B521D92EA}"/>
              </a:ext>
            </a:extLst>
          </p:cNvPr>
          <p:cNvSpPr txBox="1"/>
          <p:nvPr/>
        </p:nvSpPr>
        <p:spPr>
          <a:xfrm>
            <a:off x="5915433" y="2017713"/>
            <a:ext cx="5843580" cy="1917961"/>
          </a:xfrm>
          <a:prstGeom prst="rect">
            <a:avLst/>
          </a:prstGeom>
          <a:noFill/>
        </p:spPr>
        <p:txBody>
          <a:bodyPr wrap="square" lIns="0" tIns="0" rIns="0" bIns="0" rtlCol="0">
            <a:spAutoFit/>
          </a:bodyPr>
          <a:lstStyle/>
          <a:p>
            <a:pPr marL="0" marR="0" lvl="0" indent="0" algn="l" defTabSz="932742" rtl="0" eaLnBrk="1" fontAlgn="auto" latinLnBrk="0" hangingPunct="1">
              <a:lnSpc>
                <a:spcPct val="95000"/>
              </a:lnSpc>
              <a:spcBef>
                <a:spcPct val="20000"/>
              </a:spcBef>
              <a:spcAft>
                <a:spcPts val="0"/>
              </a:spcAft>
              <a:buClrTx/>
              <a:buSzPct val="90000"/>
              <a:buFontTx/>
              <a:buNone/>
              <a:tabLst/>
              <a:defRPr/>
            </a:pPr>
            <a:r>
              <a:rPr kumimoji="0" lang="en-US" sz="2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Please evaluate this session through </a:t>
            </a:r>
            <a:r>
              <a:rPr lang="en-US" sz="2800" dirty="0">
                <a:gradFill>
                  <a:gsLst>
                    <a:gs pos="1250">
                      <a:srgbClr val="000000"/>
                    </a:gs>
                    <a:gs pos="100000">
                      <a:srgbClr val="000000"/>
                    </a:gs>
                  </a:gsLst>
                  <a:lin ang="5400000" scaled="0"/>
                </a:gradFill>
                <a:latin typeface="Segoe UI"/>
                <a:cs typeface="Segoe UI" panose="020B0502040204020203" pitchFamily="34" charset="0"/>
              </a:rPr>
              <a:t> the </a:t>
            </a:r>
            <a:r>
              <a:rPr kumimoji="0" lang="en-US" sz="2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website.</a:t>
            </a:r>
          </a:p>
          <a:p>
            <a:pPr marL="0" marR="0" lvl="0" indent="0" algn="l" defTabSz="932742" rtl="0" eaLnBrk="1" fontAlgn="auto" latinLnBrk="0" hangingPunct="1">
              <a:lnSpc>
                <a:spcPct val="95000"/>
              </a:lnSpc>
              <a:spcBef>
                <a:spcPts val="960"/>
              </a:spcBef>
              <a:spcAft>
                <a:spcPts val="0"/>
              </a:spcAft>
              <a:buClrTx/>
              <a:buSzPct val="90000"/>
              <a:buFontTx/>
              <a:buNone/>
              <a:tabLst/>
              <a:defRPr/>
            </a:pPr>
            <a: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rPr>
              <a:t>Go to the website:</a:t>
            </a:r>
            <a:b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rPr>
            </a:br>
            <a:r>
              <a:rPr kumimoji="0" lang="en-US" sz="1765" b="0" i="0" u="sng" strike="noStrike" kern="1200" cap="none" spc="0" normalizeH="0" baseline="0" noProof="0" dirty="0">
                <a:ln>
                  <a:noFill/>
                </a:ln>
                <a:solidFill>
                  <a:schemeClr val="accent1"/>
                </a:solidFill>
                <a:effectLst/>
                <a:uLnTx/>
                <a:uFillTx/>
                <a:latin typeface="Segoe UI"/>
                <a:ea typeface="+mn-ea"/>
                <a:cs typeface="+mn-cs"/>
              </a:rPr>
              <a:t>https://</a:t>
            </a:r>
            <a:r>
              <a:rPr lang="en-US" u="sng" dirty="0">
                <a:solidFill>
                  <a:schemeClr val="accent1"/>
                </a:solidFill>
                <a:latin typeface="Segoe UI"/>
              </a:rPr>
              <a:t>hackbox.in</a:t>
            </a:r>
            <a:endParaRPr kumimoji="0" lang="en-US" sz="1765" b="0" i="0" u="none" strike="noStrike" kern="1200" cap="none" spc="0" normalizeH="0" baseline="0" noProof="0" dirty="0">
              <a:ln>
                <a:noFill/>
              </a:ln>
              <a:solidFill>
                <a:schemeClr val="accent1"/>
              </a:solidFill>
              <a:effectLst/>
              <a:uLnTx/>
              <a:uFillTx/>
              <a:latin typeface="Segoe UI"/>
            </a:endParaRPr>
          </a:p>
          <a:p>
            <a:pPr marL="0" marR="0" lvl="0" indent="0" algn="l" defTabSz="932742" rtl="0" eaLnBrk="1" fontAlgn="auto" latinLnBrk="0" hangingPunct="1">
              <a:lnSpc>
                <a:spcPct val="95000"/>
              </a:lnSpc>
              <a:spcBef>
                <a:spcPts val="960"/>
              </a:spcBef>
              <a:spcAft>
                <a:spcPts val="0"/>
              </a:spcAft>
              <a:buClrTx/>
              <a:buSzPct val="90000"/>
              <a:buFontTx/>
              <a:buNone/>
              <a:tabLst/>
              <a:defRPr/>
            </a:pP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7534" y="1011198"/>
            <a:ext cx="3022979" cy="3022979"/>
          </a:xfrm>
          <a:prstGeom prst="rect">
            <a:avLst/>
          </a:prstGeom>
        </p:spPr>
      </p:pic>
    </p:spTree>
    <p:extLst>
      <p:ext uri="{BB962C8B-B14F-4D97-AF65-F5344CB8AC3E}">
        <p14:creationId xmlns:p14="http://schemas.microsoft.com/office/powerpoint/2010/main" val="737796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35" presetClass="path" presetSubtype="0" decel="100000" fill="hold" grpId="1" nodeType="withEffect">
                                  <p:stCondLst>
                                    <p:cond delay="200"/>
                                  </p:stCondLst>
                                  <p:childTnLst>
                                    <p:animMotion origin="layout" path="M 1.38778E-17 -3.7037E-6 L 1.38778E-17 0.01505 " pathEditMode="relative" rAng="0" ptsTypes="AA">
                                      <p:cBhvr>
                                        <p:cTn id="9" dur="500" spd="-100000" fill="hold"/>
                                        <p:tgtEl>
                                          <p:spTgt spid="2"/>
                                        </p:tgtEl>
                                        <p:attrNameLst>
                                          <p:attrName>ppt_x</p:attrName>
                                          <p:attrName>ppt_y</p:attrName>
                                        </p:attrNameLst>
                                      </p:cBhvr>
                                      <p:rCtr x="0" y="741"/>
                                    </p:animMotion>
                                  </p:childTnLst>
                                </p:cTn>
                              </p:par>
                              <p:par>
                                <p:cTn id="10" presetID="10" presetClass="entr" presetSubtype="0" fill="hold" grpId="0" nodeType="withEffect">
                                  <p:stCondLst>
                                    <p:cond delay="2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35" presetClass="path" presetSubtype="0" decel="100000" fill="hold" grpId="1" nodeType="withEffect">
                                  <p:stCondLst>
                                    <p:cond delay="200"/>
                                  </p:stCondLst>
                                  <p:childTnLst>
                                    <p:animMotion origin="layout" path="M 2.77556E-17 -1.48148E-6 L 0.00768 -1.48148E-6 " pathEditMode="relative" rAng="0" ptsTypes="AA">
                                      <p:cBhvr>
                                        <p:cTn id="14" dur="500" spd="-100000" fill="hold"/>
                                        <p:tgtEl>
                                          <p:spTgt spid="6"/>
                                        </p:tgtEl>
                                        <p:attrNameLst>
                                          <p:attrName>ppt_x</p:attrName>
                                          <p:attrName>ppt_y</p:attrName>
                                        </p:attrNameLst>
                                      </p:cBhvr>
                                      <p:rCtr x="37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6" grpId="0"/>
      <p:bldP spid="6"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393784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Session objectives</a:t>
            </a:r>
          </a:p>
        </p:txBody>
      </p:sp>
      <p:sp>
        <p:nvSpPr>
          <p:cNvPr id="6" name="Text Placeholder 5"/>
          <p:cNvSpPr>
            <a:spLocks noGrp="1"/>
          </p:cNvSpPr>
          <p:nvPr>
            <p:ph type="body" sz="quarter" idx="10"/>
          </p:nvPr>
        </p:nvSpPr>
        <p:spPr>
          <a:xfrm>
            <a:off x="586390" y="1434370"/>
            <a:ext cx="11018520" cy="3072829"/>
          </a:xfrm>
        </p:spPr>
        <p:txBody>
          <a:bodyPr/>
          <a:lstStyle/>
          <a:p>
            <a:pPr marL="457200" indent="-457200">
              <a:lnSpc>
                <a:spcPct val="200000"/>
              </a:lnSpc>
              <a:buFont typeface="Arial" panose="020B0604020202020204" pitchFamily="34" charset="0"/>
              <a:buChar char="•"/>
            </a:pPr>
            <a:r>
              <a:rPr lang="en-US" sz="2400" dirty="0"/>
              <a:t>Learn phases in migration journey</a:t>
            </a:r>
          </a:p>
          <a:p>
            <a:pPr marL="457200" indent="-457200">
              <a:lnSpc>
                <a:spcPct val="200000"/>
              </a:lnSpc>
              <a:buFont typeface="Arial" panose="020B0604020202020204" pitchFamily="34" charset="0"/>
              <a:buChar char="•"/>
            </a:pPr>
            <a:r>
              <a:rPr lang="en-US" sz="2400" dirty="0"/>
              <a:t>Familiar with Microsoft Data migration tools</a:t>
            </a:r>
          </a:p>
          <a:p>
            <a:pPr marL="457200" indent="-457200">
              <a:lnSpc>
                <a:spcPct val="200000"/>
              </a:lnSpc>
              <a:buFont typeface="Arial" panose="020B0604020202020204" pitchFamily="34" charset="0"/>
              <a:buChar char="•"/>
            </a:pPr>
            <a:r>
              <a:rPr lang="en-US" sz="2400" dirty="0"/>
              <a:t>Deep dive into live database migrations</a:t>
            </a:r>
          </a:p>
          <a:p>
            <a:pPr marL="457200" indent="-457200">
              <a:lnSpc>
                <a:spcPct val="200000"/>
              </a:lnSpc>
              <a:buFont typeface="Arial" panose="020B0604020202020204" pitchFamily="34" charset="0"/>
              <a:buChar char="•"/>
            </a:pPr>
            <a:r>
              <a:rPr lang="en-US" sz="2400" dirty="0"/>
              <a:t>Azure SQL Synapse</a:t>
            </a:r>
          </a:p>
        </p:txBody>
      </p: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7DA2B-24CF-482A-BEA7-25EE3E615E4F}"/>
              </a:ext>
            </a:extLst>
          </p:cNvPr>
          <p:cNvSpPr>
            <a:spLocks noGrp="1"/>
          </p:cNvSpPr>
          <p:nvPr>
            <p:ph type="title"/>
          </p:nvPr>
        </p:nvSpPr>
        <p:spPr/>
        <p:txBody>
          <a:bodyPr/>
          <a:lstStyle/>
          <a:p>
            <a:r>
              <a:rPr lang="en-US"/>
              <a:t>	Database migration process overview</a:t>
            </a:r>
          </a:p>
        </p:txBody>
      </p:sp>
      <p:sp>
        <p:nvSpPr>
          <p:cNvPr id="5" name="TextBox 4">
            <a:extLst>
              <a:ext uri="{FF2B5EF4-FFF2-40B4-BE49-F238E27FC236}">
                <a16:creationId xmlns:a16="http://schemas.microsoft.com/office/drawing/2014/main" id="{57D912A5-2FD2-420C-B449-5FF6EA4C0AFF}"/>
              </a:ext>
            </a:extLst>
          </p:cNvPr>
          <p:cNvSpPr txBox="1"/>
          <p:nvPr/>
        </p:nvSpPr>
        <p:spPr>
          <a:xfrm>
            <a:off x="588263" y="3959757"/>
            <a:ext cx="1112596" cy="707886"/>
          </a:xfrm>
          <a:prstGeom prst="rect">
            <a:avLst/>
          </a:prstGeom>
          <a:noFill/>
        </p:spPr>
        <p:txBody>
          <a:bodyPr wrap="square" lIns="91440" tIns="45720" rIns="91440" bIns="45720" rtlCol="0">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Inventory database assets, and application stack discovery</a:t>
            </a:r>
          </a:p>
        </p:txBody>
      </p:sp>
      <p:sp>
        <p:nvSpPr>
          <p:cNvPr id="6" name="Rectangle 5">
            <a:extLst>
              <a:ext uri="{FF2B5EF4-FFF2-40B4-BE49-F238E27FC236}">
                <a16:creationId xmlns:a16="http://schemas.microsoft.com/office/drawing/2014/main" id="{AAD89EAA-03A1-47CF-B04B-995D14F43EEF}"/>
              </a:ext>
            </a:extLst>
          </p:cNvPr>
          <p:cNvSpPr/>
          <p:nvPr/>
        </p:nvSpPr>
        <p:spPr>
          <a:xfrm>
            <a:off x="1803214" y="3959757"/>
            <a:ext cx="1220327" cy="553998"/>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Assess workloads and fix recommendations</a:t>
            </a:r>
          </a:p>
        </p:txBody>
      </p:sp>
      <p:sp>
        <p:nvSpPr>
          <p:cNvPr id="7" name="Rectangle 6">
            <a:extLst>
              <a:ext uri="{FF2B5EF4-FFF2-40B4-BE49-F238E27FC236}">
                <a16:creationId xmlns:a16="http://schemas.microsoft.com/office/drawing/2014/main" id="{E09C18F8-2C1C-4F85-921A-018B697A65D0}"/>
              </a:ext>
            </a:extLst>
          </p:cNvPr>
          <p:cNvSpPr/>
          <p:nvPr/>
        </p:nvSpPr>
        <p:spPr>
          <a:xfrm>
            <a:off x="3125895" y="3959757"/>
            <a:ext cx="1220327" cy="1169551"/>
          </a:xfrm>
          <a:prstGeom prst="rect">
            <a:avLst/>
          </a:prstGeom>
        </p:spPr>
        <p:txBody>
          <a:bodyPr wrap="square" lIns="91440" tIns="45720" rIns="91440" bIns="45720">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Convert the source schema to work in the target environment. This is only relevant for heterogeneous migrations.</a:t>
            </a:r>
          </a:p>
        </p:txBody>
      </p:sp>
      <p:sp>
        <p:nvSpPr>
          <p:cNvPr id="11" name="Rectangle 10">
            <a:extLst>
              <a:ext uri="{FF2B5EF4-FFF2-40B4-BE49-F238E27FC236}">
                <a16:creationId xmlns:a16="http://schemas.microsoft.com/office/drawing/2014/main" id="{91D3E238-5D92-4A56-BDDA-D80E51B93216}"/>
              </a:ext>
            </a:extLst>
          </p:cNvPr>
          <p:cNvSpPr/>
          <p:nvPr/>
        </p:nvSpPr>
        <p:spPr>
          <a:xfrm>
            <a:off x="8642372" y="3616108"/>
            <a:ext cx="1351984" cy="877163"/>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Remediate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Iteratively make any necessary changes to your applications</a:t>
            </a:r>
          </a:p>
        </p:txBody>
      </p:sp>
      <p:sp>
        <p:nvSpPr>
          <p:cNvPr id="12" name="Rectangle 11">
            <a:extLst>
              <a:ext uri="{FF2B5EF4-FFF2-40B4-BE49-F238E27FC236}">
                <a16:creationId xmlns:a16="http://schemas.microsoft.com/office/drawing/2014/main" id="{A1FFFCE5-2164-4F79-A48E-EFD57213DB73}"/>
              </a:ext>
            </a:extLst>
          </p:cNvPr>
          <p:cNvSpPr/>
          <p:nvPr/>
        </p:nvSpPr>
        <p:spPr>
          <a:xfrm>
            <a:off x="10150248" y="4401252"/>
            <a:ext cx="1312282" cy="877163"/>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Run functional &amp; performance tests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Iteratively run functional and performance tests</a:t>
            </a:r>
          </a:p>
        </p:txBody>
      </p:sp>
      <p:sp>
        <p:nvSpPr>
          <p:cNvPr id="13" name="Rectangle 12">
            <a:extLst>
              <a:ext uri="{FF2B5EF4-FFF2-40B4-BE49-F238E27FC236}">
                <a16:creationId xmlns:a16="http://schemas.microsoft.com/office/drawing/2014/main" id="{404E4549-73D7-428F-AED7-199653AFDF69}"/>
              </a:ext>
            </a:extLst>
          </p:cNvPr>
          <p:cNvSpPr/>
          <p:nvPr/>
        </p:nvSpPr>
        <p:spPr>
          <a:xfrm>
            <a:off x="9787316" y="2369158"/>
            <a:ext cx="1775624" cy="1023357"/>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Optimize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Based on the tests you performed, address any performance issues, and then retest to confirm the performance improvements</a:t>
            </a:r>
          </a:p>
        </p:txBody>
      </p:sp>
      <p:sp>
        <p:nvSpPr>
          <p:cNvPr id="14" name="TextBox 13">
            <a:extLst>
              <a:ext uri="{FF2B5EF4-FFF2-40B4-BE49-F238E27FC236}">
                <a16:creationId xmlns:a16="http://schemas.microsoft.com/office/drawing/2014/main" id="{3BFC37CB-E4F3-4F6F-8EEE-51B32742CB9C}"/>
              </a:ext>
            </a:extLst>
          </p:cNvPr>
          <p:cNvSpPr txBox="1"/>
          <p:nvPr/>
        </p:nvSpPr>
        <p:spPr>
          <a:xfrm>
            <a:off x="588263" y="2544858"/>
            <a:ext cx="1310449" cy="215444"/>
          </a:xfrm>
          <a:prstGeom prst="rect">
            <a:avLst/>
          </a:prstGeom>
          <a:noFill/>
        </p:spPr>
        <p:txBody>
          <a:bodyPr wrap="square" lIns="9144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Pre-migration</a:t>
            </a:r>
          </a:p>
        </p:txBody>
      </p:sp>
      <p:sp>
        <p:nvSpPr>
          <p:cNvPr id="15" name="Rectangle 14">
            <a:extLst>
              <a:ext uri="{FF2B5EF4-FFF2-40B4-BE49-F238E27FC236}">
                <a16:creationId xmlns:a16="http://schemas.microsoft.com/office/drawing/2014/main" id="{5D78B3B9-38D0-4D75-AF60-F4FE286206A5}"/>
              </a:ext>
            </a:extLst>
          </p:cNvPr>
          <p:cNvSpPr/>
          <p:nvPr/>
        </p:nvSpPr>
        <p:spPr bwMode="auto">
          <a:xfrm>
            <a:off x="588263" y="2891253"/>
            <a:ext cx="3757959" cy="2524513"/>
          </a:xfrm>
          <a:prstGeom prst="rect">
            <a:avLst/>
          </a:prstGeom>
          <a:noFill/>
          <a:ln w="12700">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99B6D6E4-9B4A-44D6-9485-5D99C43A7726}"/>
              </a:ext>
            </a:extLst>
          </p:cNvPr>
          <p:cNvSpPr txBox="1"/>
          <p:nvPr/>
        </p:nvSpPr>
        <p:spPr>
          <a:xfrm>
            <a:off x="887932" y="3656119"/>
            <a:ext cx="513258"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Discover</a:t>
            </a:r>
          </a:p>
        </p:txBody>
      </p:sp>
      <p:sp>
        <p:nvSpPr>
          <p:cNvPr id="23" name="TextBox 22">
            <a:extLst>
              <a:ext uri="{FF2B5EF4-FFF2-40B4-BE49-F238E27FC236}">
                <a16:creationId xmlns:a16="http://schemas.microsoft.com/office/drawing/2014/main" id="{9A962328-3C0C-409B-BDAC-C47D08987280}"/>
              </a:ext>
            </a:extLst>
          </p:cNvPr>
          <p:cNvSpPr txBox="1"/>
          <p:nvPr/>
        </p:nvSpPr>
        <p:spPr>
          <a:xfrm>
            <a:off x="2156748" y="3656119"/>
            <a:ext cx="513258"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Assess</a:t>
            </a:r>
          </a:p>
        </p:txBody>
      </p:sp>
      <p:sp>
        <p:nvSpPr>
          <p:cNvPr id="24" name="TextBox 23">
            <a:extLst>
              <a:ext uri="{FF2B5EF4-FFF2-40B4-BE49-F238E27FC236}">
                <a16:creationId xmlns:a16="http://schemas.microsoft.com/office/drawing/2014/main" id="{A1815E5A-763D-4BD6-AF64-65A476D1105F}"/>
              </a:ext>
            </a:extLst>
          </p:cNvPr>
          <p:cNvSpPr txBox="1"/>
          <p:nvPr/>
        </p:nvSpPr>
        <p:spPr>
          <a:xfrm>
            <a:off x="3479429" y="3656119"/>
            <a:ext cx="513258"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Convert</a:t>
            </a:r>
          </a:p>
        </p:txBody>
      </p:sp>
      <p:sp>
        <p:nvSpPr>
          <p:cNvPr id="32" name="Rectangle 31">
            <a:extLst>
              <a:ext uri="{FF2B5EF4-FFF2-40B4-BE49-F238E27FC236}">
                <a16:creationId xmlns:a16="http://schemas.microsoft.com/office/drawing/2014/main" id="{0BD079BA-E1FC-47CA-8618-A0F7C0C8BA85}"/>
              </a:ext>
            </a:extLst>
          </p:cNvPr>
          <p:cNvSpPr/>
          <p:nvPr/>
        </p:nvSpPr>
        <p:spPr bwMode="auto">
          <a:xfrm>
            <a:off x="4472700" y="2891253"/>
            <a:ext cx="3940564" cy="2524513"/>
          </a:xfrm>
          <a:prstGeom prst="rect">
            <a:avLst/>
          </a:prstGeom>
          <a:noFill/>
          <a:ln w="12700">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46A9B904-C8EB-4B83-B339-CA1885D6FFE3}"/>
              </a:ext>
            </a:extLst>
          </p:cNvPr>
          <p:cNvSpPr/>
          <p:nvPr/>
        </p:nvSpPr>
        <p:spPr>
          <a:xfrm>
            <a:off x="4474334" y="3959757"/>
            <a:ext cx="1261249" cy="707886"/>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Migrate the source schema, and then migrate the source data to the target</a:t>
            </a:r>
          </a:p>
        </p:txBody>
      </p:sp>
      <p:sp>
        <p:nvSpPr>
          <p:cNvPr id="9" name="Rectangle 8">
            <a:extLst>
              <a:ext uri="{FF2B5EF4-FFF2-40B4-BE49-F238E27FC236}">
                <a16:creationId xmlns:a16="http://schemas.microsoft.com/office/drawing/2014/main" id="{2BD05099-3691-4545-BE77-D7A79936D137}"/>
              </a:ext>
            </a:extLst>
          </p:cNvPr>
          <p:cNvSpPr/>
          <p:nvPr/>
        </p:nvSpPr>
        <p:spPr>
          <a:xfrm>
            <a:off x="5756809" y="3959757"/>
            <a:ext cx="1336796" cy="1015663"/>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Sync your target schema and data with the source. This is only relevant for minimal-downtime migrations</a:t>
            </a:r>
          </a:p>
        </p:txBody>
      </p:sp>
      <p:sp>
        <p:nvSpPr>
          <p:cNvPr id="10" name="Rectangle 9">
            <a:extLst>
              <a:ext uri="{FF2B5EF4-FFF2-40B4-BE49-F238E27FC236}">
                <a16:creationId xmlns:a16="http://schemas.microsoft.com/office/drawing/2014/main" id="{038E26E3-415F-4200-BE43-4AFBD9256A7B}"/>
              </a:ext>
            </a:extLst>
          </p:cNvPr>
          <p:cNvSpPr/>
          <p:nvPr/>
        </p:nvSpPr>
        <p:spPr>
          <a:xfrm>
            <a:off x="7114831" y="3959757"/>
            <a:ext cx="1336795" cy="1015663"/>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Cut over from the source to the target environment. This is only relevant for minimal-downtime migrations</a:t>
            </a:r>
          </a:p>
        </p:txBody>
      </p:sp>
      <p:sp>
        <p:nvSpPr>
          <p:cNvPr id="34" name="TextBox 33">
            <a:extLst>
              <a:ext uri="{FF2B5EF4-FFF2-40B4-BE49-F238E27FC236}">
                <a16:creationId xmlns:a16="http://schemas.microsoft.com/office/drawing/2014/main" id="{19D07DEC-61A9-4283-A3F0-0E97AC1BA506}"/>
              </a:ext>
            </a:extLst>
          </p:cNvPr>
          <p:cNvSpPr txBox="1"/>
          <p:nvPr/>
        </p:nvSpPr>
        <p:spPr>
          <a:xfrm>
            <a:off x="4562618" y="3656119"/>
            <a:ext cx="1084680"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Migrate schema, data &amp; objects</a:t>
            </a:r>
          </a:p>
        </p:txBody>
      </p:sp>
      <p:sp>
        <p:nvSpPr>
          <p:cNvPr id="35" name="TextBox 34">
            <a:extLst>
              <a:ext uri="{FF2B5EF4-FFF2-40B4-BE49-F238E27FC236}">
                <a16:creationId xmlns:a16="http://schemas.microsoft.com/office/drawing/2014/main" id="{275C45B0-C198-4882-BA0F-7E542C2EA772}"/>
              </a:ext>
            </a:extLst>
          </p:cNvPr>
          <p:cNvSpPr txBox="1"/>
          <p:nvPr/>
        </p:nvSpPr>
        <p:spPr>
          <a:xfrm>
            <a:off x="6117706" y="3656119"/>
            <a:ext cx="615003"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Data sync</a:t>
            </a:r>
          </a:p>
        </p:txBody>
      </p:sp>
      <p:sp>
        <p:nvSpPr>
          <p:cNvPr id="36" name="TextBox 35">
            <a:extLst>
              <a:ext uri="{FF2B5EF4-FFF2-40B4-BE49-F238E27FC236}">
                <a16:creationId xmlns:a16="http://schemas.microsoft.com/office/drawing/2014/main" id="{5E833583-DB14-4F01-890C-E56224E9E7DC}"/>
              </a:ext>
            </a:extLst>
          </p:cNvPr>
          <p:cNvSpPr txBox="1"/>
          <p:nvPr/>
        </p:nvSpPr>
        <p:spPr>
          <a:xfrm>
            <a:off x="7526599" y="3656119"/>
            <a:ext cx="513258"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Cutover</a:t>
            </a:r>
          </a:p>
        </p:txBody>
      </p:sp>
      <p:sp>
        <p:nvSpPr>
          <p:cNvPr id="62" name="TextBox 61">
            <a:extLst>
              <a:ext uri="{FF2B5EF4-FFF2-40B4-BE49-F238E27FC236}">
                <a16:creationId xmlns:a16="http://schemas.microsoft.com/office/drawing/2014/main" id="{0EC2CE3A-5C85-4FDE-A6EB-591CBCD2C4F6}"/>
              </a:ext>
            </a:extLst>
          </p:cNvPr>
          <p:cNvSpPr txBox="1"/>
          <p:nvPr/>
        </p:nvSpPr>
        <p:spPr>
          <a:xfrm>
            <a:off x="4483514" y="2544858"/>
            <a:ext cx="1310449" cy="215444"/>
          </a:xfrm>
          <a:prstGeom prst="rect">
            <a:avLst/>
          </a:prstGeom>
          <a:noFill/>
        </p:spPr>
        <p:txBody>
          <a:bodyPr wrap="square" lIns="9144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Migration</a:t>
            </a:r>
          </a:p>
        </p:txBody>
      </p:sp>
      <p:cxnSp>
        <p:nvCxnSpPr>
          <p:cNvPr id="64" name="Straight Arrow Connector 63">
            <a:extLst>
              <a:ext uri="{FF2B5EF4-FFF2-40B4-BE49-F238E27FC236}">
                <a16:creationId xmlns:a16="http://schemas.microsoft.com/office/drawing/2014/main" id="{73483324-B93B-489B-9241-62ED40ADDFC5}"/>
              </a:ext>
            </a:extLst>
          </p:cNvPr>
          <p:cNvCxnSpPr/>
          <p:nvPr/>
        </p:nvCxnSpPr>
        <p:spPr>
          <a:xfrm>
            <a:off x="1471148" y="3397980"/>
            <a:ext cx="635000"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06BC3383-F10E-4DC5-B97C-8FB567A1ECDB}"/>
              </a:ext>
            </a:extLst>
          </p:cNvPr>
          <p:cNvCxnSpPr/>
          <p:nvPr/>
        </p:nvCxnSpPr>
        <p:spPr>
          <a:xfrm>
            <a:off x="2739214" y="3397980"/>
            <a:ext cx="635000"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4A9B5B4-CA56-4E55-8000-9511D9E7AA9F}"/>
              </a:ext>
            </a:extLst>
          </p:cNvPr>
          <p:cNvCxnSpPr>
            <a:cxnSpLocks/>
          </p:cNvCxnSpPr>
          <p:nvPr/>
        </p:nvCxnSpPr>
        <p:spPr>
          <a:xfrm>
            <a:off x="4028722" y="3397980"/>
            <a:ext cx="700032"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28F8D484-D9B6-4233-8C6D-44CDE7CD4DEF}"/>
              </a:ext>
            </a:extLst>
          </p:cNvPr>
          <p:cNvCxnSpPr>
            <a:cxnSpLocks/>
          </p:cNvCxnSpPr>
          <p:nvPr/>
        </p:nvCxnSpPr>
        <p:spPr>
          <a:xfrm>
            <a:off x="5490983" y="3397980"/>
            <a:ext cx="440299"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4AD5D2DD-BA4F-4D35-BDD2-D6063225BDE8}"/>
              </a:ext>
            </a:extLst>
          </p:cNvPr>
          <p:cNvCxnSpPr>
            <a:cxnSpLocks/>
          </p:cNvCxnSpPr>
          <p:nvPr/>
        </p:nvCxnSpPr>
        <p:spPr>
          <a:xfrm>
            <a:off x="6904836" y="3397980"/>
            <a:ext cx="533985"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4D3FE542-6CCB-43EC-9971-EF62A05C4E4C}"/>
              </a:ext>
            </a:extLst>
          </p:cNvPr>
          <p:cNvSpPr/>
          <p:nvPr/>
        </p:nvSpPr>
        <p:spPr bwMode="auto">
          <a:xfrm>
            <a:off x="8539742" y="1824563"/>
            <a:ext cx="3063995" cy="3591203"/>
          </a:xfrm>
          <a:prstGeom prst="rect">
            <a:avLst/>
          </a:prstGeom>
          <a:noFill/>
          <a:ln w="12700">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1" name="Straight Arrow Connector 70">
            <a:extLst>
              <a:ext uri="{FF2B5EF4-FFF2-40B4-BE49-F238E27FC236}">
                <a16:creationId xmlns:a16="http://schemas.microsoft.com/office/drawing/2014/main" id="{E3142F0E-2965-4C9D-8E59-E858A74C13C0}"/>
              </a:ext>
            </a:extLst>
          </p:cNvPr>
          <p:cNvCxnSpPr>
            <a:cxnSpLocks/>
          </p:cNvCxnSpPr>
          <p:nvPr/>
        </p:nvCxnSpPr>
        <p:spPr>
          <a:xfrm>
            <a:off x="8151223" y="3397980"/>
            <a:ext cx="539931"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2" name="Freeform: Shape 121">
            <a:extLst>
              <a:ext uri="{FF2B5EF4-FFF2-40B4-BE49-F238E27FC236}">
                <a16:creationId xmlns:a16="http://schemas.microsoft.com/office/drawing/2014/main" id="{B77C5604-60F5-404D-837F-1E450E8BD618}"/>
              </a:ext>
            </a:extLst>
          </p:cNvPr>
          <p:cNvSpPr/>
          <p:nvPr/>
        </p:nvSpPr>
        <p:spPr bwMode="auto">
          <a:xfrm>
            <a:off x="11033010" y="3421394"/>
            <a:ext cx="114363" cy="741304"/>
          </a:xfrm>
          <a:custGeom>
            <a:avLst/>
            <a:gdLst>
              <a:gd name="connsiteX0" fmla="*/ 353719 w 396637"/>
              <a:gd name="connsiteY0" fmla="*/ 906874 h 906874"/>
              <a:gd name="connsiteX1" fmla="*/ 365008 w 396637"/>
              <a:gd name="connsiteY1" fmla="*/ 282222 h 906874"/>
              <a:gd name="connsiteX2" fmla="*/ 0 w 396637"/>
              <a:gd name="connsiteY2" fmla="*/ 0 h 906874"/>
              <a:gd name="connsiteX0" fmla="*/ 0 w 42918"/>
              <a:gd name="connsiteY0" fmla="*/ 624652 h 624652"/>
              <a:gd name="connsiteX1" fmla="*/ 11289 w 42918"/>
              <a:gd name="connsiteY1" fmla="*/ 0 h 624652"/>
              <a:gd name="connsiteX0" fmla="*/ 0 w 110311"/>
              <a:gd name="connsiteY0" fmla="*/ 639704 h 639704"/>
              <a:gd name="connsiteX1" fmla="*/ 94074 w 110311"/>
              <a:gd name="connsiteY1" fmla="*/ 0 h 639704"/>
              <a:gd name="connsiteX0" fmla="*/ 0 w 74302"/>
              <a:gd name="connsiteY0" fmla="*/ 741304 h 741304"/>
              <a:gd name="connsiteX1" fmla="*/ 52681 w 74302"/>
              <a:gd name="connsiteY1" fmla="*/ 0 h 741304"/>
              <a:gd name="connsiteX0" fmla="*/ 0 w 98795"/>
              <a:gd name="connsiteY0" fmla="*/ 741304 h 741304"/>
              <a:gd name="connsiteX1" fmla="*/ 52681 w 98795"/>
              <a:gd name="connsiteY1" fmla="*/ 0 h 741304"/>
              <a:gd name="connsiteX0" fmla="*/ 0 w 114363"/>
              <a:gd name="connsiteY0" fmla="*/ 741304 h 741304"/>
              <a:gd name="connsiteX1" fmla="*/ 52681 w 114363"/>
              <a:gd name="connsiteY1" fmla="*/ 0 h 741304"/>
            </a:gdLst>
            <a:ahLst/>
            <a:cxnLst>
              <a:cxn ang="0">
                <a:pos x="connsiteX0" y="connsiteY0"/>
              </a:cxn>
              <a:cxn ang="0">
                <a:pos x="connsiteX1" y="connsiteY1"/>
              </a:cxn>
            </a:cxnLst>
            <a:rect l="l" t="t" r="r" b="b"/>
            <a:pathLst>
              <a:path w="114363" h="741304">
                <a:moveTo>
                  <a:pt x="0" y="741304"/>
                </a:moveTo>
                <a:cubicBezTo>
                  <a:pt x="132958" y="542181"/>
                  <a:pt x="149264" y="173724"/>
                  <a:pt x="52681" y="0"/>
                </a:cubicBezTo>
              </a:path>
            </a:pathLst>
          </a:cu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16424FBE-196F-4D71-9D83-549B924327C8}"/>
              </a:ext>
            </a:extLst>
          </p:cNvPr>
          <p:cNvSpPr/>
          <p:nvPr/>
        </p:nvSpPr>
        <p:spPr bwMode="auto">
          <a:xfrm>
            <a:off x="8973024" y="2267580"/>
            <a:ext cx="886377" cy="794313"/>
          </a:xfrm>
          <a:custGeom>
            <a:avLst/>
            <a:gdLst>
              <a:gd name="connsiteX0" fmla="*/ 353719 w 396637"/>
              <a:gd name="connsiteY0" fmla="*/ 906874 h 906874"/>
              <a:gd name="connsiteX1" fmla="*/ 365008 w 396637"/>
              <a:gd name="connsiteY1" fmla="*/ 282222 h 906874"/>
              <a:gd name="connsiteX2" fmla="*/ 0 w 396637"/>
              <a:gd name="connsiteY2" fmla="*/ 0 h 906874"/>
              <a:gd name="connsiteX0" fmla="*/ 0 w 42918"/>
              <a:gd name="connsiteY0" fmla="*/ 624652 h 624652"/>
              <a:gd name="connsiteX1" fmla="*/ 11289 w 42918"/>
              <a:gd name="connsiteY1" fmla="*/ 0 h 624652"/>
              <a:gd name="connsiteX0" fmla="*/ 0 w 110311"/>
              <a:gd name="connsiteY0" fmla="*/ 639704 h 639704"/>
              <a:gd name="connsiteX1" fmla="*/ 94074 w 110311"/>
              <a:gd name="connsiteY1" fmla="*/ 0 h 639704"/>
              <a:gd name="connsiteX0" fmla="*/ 0 w 74302"/>
              <a:gd name="connsiteY0" fmla="*/ 741304 h 741304"/>
              <a:gd name="connsiteX1" fmla="*/ 52681 w 74302"/>
              <a:gd name="connsiteY1" fmla="*/ 0 h 741304"/>
              <a:gd name="connsiteX0" fmla="*/ 0 w 98795"/>
              <a:gd name="connsiteY0" fmla="*/ 741304 h 741304"/>
              <a:gd name="connsiteX1" fmla="*/ 52681 w 98795"/>
              <a:gd name="connsiteY1" fmla="*/ 0 h 741304"/>
              <a:gd name="connsiteX0" fmla="*/ 0 w 114363"/>
              <a:gd name="connsiteY0" fmla="*/ 741304 h 741304"/>
              <a:gd name="connsiteX1" fmla="*/ 52681 w 114363"/>
              <a:gd name="connsiteY1" fmla="*/ 0 h 741304"/>
              <a:gd name="connsiteX0" fmla="*/ 756356 w 771344"/>
              <a:gd name="connsiteY0" fmla="*/ 24992 h 732915"/>
              <a:gd name="connsiteX1" fmla="*/ 0 w 771344"/>
              <a:gd name="connsiteY1" fmla="*/ 713614 h 732915"/>
              <a:gd name="connsiteX0" fmla="*/ 756356 w 769939"/>
              <a:gd name="connsiteY0" fmla="*/ 36832 h 725454"/>
              <a:gd name="connsiteX1" fmla="*/ 0 w 769939"/>
              <a:gd name="connsiteY1" fmla="*/ 725454 h 725454"/>
              <a:gd name="connsiteX0" fmla="*/ 756356 w 756356"/>
              <a:gd name="connsiteY0" fmla="*/ 2366 h 690988"/>
              <a:gd name="connsiteX1" fmla="*/ 0 w 756356"/>
              <a:gd name="connsiteY1" fmla="*/ 690988 h 690988"/>
              <a:gd name="connsiteX0" fmla="*/ 756356 w 756356"/>
              <a:gd name="connsiteY0" fmla="*/ 2784 h 691406"/>
              <a:gd name="connsiteX1" fmla="*/ 0 w 756356"/>
              <a:gd name="connsiteY1" fmla="*/ 691406 h 691406"/>
            </a:gdLst>
            <a:ahLst/>
            <a:cxnLst>
              <a:cxn ang="0">
                <a:pos x="connsiteX0" y="connsiteY0"/>
              </a:cxn>
              <a:cxn ang="0">
                <a:pos x="connsiteX1" y="connsiteY1"/>
              </a:cxn>
            </a:cxnLst>
            <a:rect l="l" t="t" r="r" b="b"/>
            <a:pathLst>
              <a:path w="756356" h="691406">
                <a:moveTo>
                  <a:pt x="756356" y="2784"/>
                </a:moveTo>
                <a:cubicBezTo>
                  <a:pt x="211981" y="-42057"/>
                  <a:pt x="2509" y="466256"/>
                  <a:pt x="0" y="691406"/>
                </a:cubicBezTo>
              </a:path>
            </a:pathLst>
          </a:cu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8B479A19-B3D0-4B3C-808E-BC8F3BA6F2AD}"/>
              </a:ext>
            </a:extLst>
          </p:cNvPr>
          <p:cNvSpPr txBox="1"/>
          <p:nvPr/>
        </p:nvSpPr>
        <p:spPr>
          <a:xfrm>
            <a:off x="8452350" y="1509904"/>
            <a:ext cx="1408238" cy="215444"/>
          </a:xfrm>
          <a:prstGeom prst="rect">
            <a:avLst/>
          </a:prstGeom>
          <a:noFill/>
        </p:spPr>
        <p:txBody>
          <a:bodyPr wrap="square" lIns="9144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Post-migration</a:t>
            </a:r>
          </a:p>
        </p:txBody>
      </p:sp>
      <p:grpSp>
        <p:nvGrpSpPr>
          <p:cNvPr id="82" name="Group 120">
            <a:extLst>
              <a:ext uri="{FF2B5EF4-FFF2-40B4-BE49-F238E27FC236}">
                <a16:creationId xmlns:a16="http://schemas.microsoft.com/office/drawing/2014/main" id="{62841FF0-5BAF-4299-9595-0A15EE471B27}"/>
              </a:ext>
            </a:extLst>
          </p:cNvPr>
          <p:cNvGrpSpPr>
            <a:grpSpLocks noChangeAspect="1"/>
          </p:cNvGrpSpPr>
          <p:nvPr/>
        </p:nvGrpSpPr>
        <p:grpSpPr bwMode="auto">
          <a:xfrm>
            <a:off x="736441" y="484135"/>
            <a:ext cx="527063" cy="527063"/>
            <a:chOff x="1553" y="2740"/>
            <a:chExt cx="229" cy="229"/>
          </a:xfrm>
        </p:grpSpPr>
        <p:sp>
          <p:nvSpPr>
            <p:cNvPr id="83" name="Freeform 121">
              <a:extLst>
                <a:ext uri="{FF2B5EF4-FFF2-40B4-BE49-F238E27FC236}">
                  <a16:creationId xmlns:a16="http://schemas.microsoft.com/office/drawing/2014/main" id="{369588B5-2815-4843-856B-A505EEAC5E53}"/>
                </a:ext>
              </a:extLst>
            </p:cNvPr>
            <p:cNvSpPr>
              <a:spLocks/>
            </p:cNvSpPr>
            <p:nvPr/>
          </p:nvSpPr>
          <p:spPr bwMode="auto">
            <a:xfrm>
              <a:off x="1553" y="2777"/>
              <a:ext cx="193" cy="192"/>
            </a:xfrm>
            <a:custGeom>
              <a:avLst/>
              <a:gdLst>
                <a:gd name="T0" fmla="*/ 144 w 310"/>
                <a:gd name="T1" fmla="*/ 178 h 310"/>
                <a:gd name="T2" fmla="*/ 144 w 310"/>
                <a:gd name="T3" fmla="*/ 178 h 310"/>
                <a:gd name="T4" fmla="*/ 136 w 310"/>
                <a:gd name="T5" fmla="*/ 174 h 310"/>
                <a:gd name="T6" fmla="*/ 132 w 310"/>
                <a:gd name="T7" fmla="*/ 166 h 310"/>
                <a:gd name="T8" fmla="*/ 74 w 310"/>
                <a:gd name="T9" fmla="*/ 50 h 310"/>
                <a:gd name="T10" fmla="*/ 49 w 310"/>
                <a:gd name="T11" fmla="*/ 0 h 310"/>
                <a:gd name="T12" fmla="*/ 28 w 310"/>
                <a:gd name="T13" fmla="*/ 28 h 310"/>
                <a:gd name="T14" fmla="*/ 9 w 310"/>
                <a:gd name="T15" fmla="*/ 67 h 310"/>
                <a:gd name="T16" fmla="*/ 0 w 310"/>
                <a:gd name="T17" fmla="*/ 111 h 310"/>
                <a:gd name="T18" fmla="*/ 28 w 310"/>
                <a:gd name="T19" fmla="*/ 111 h 310"/>
                <a:gd name="T20" fmla="*/ 28 w 310"/>
                <a:gd name="T21" fmla="*/ 139 h 310"/>
                <a:gd name="T22" fmla="*/ 0 w 310"/>
                <a:gd name="T23" fmla="*/ 139 h 310"/>
                <a:gd name="T24" fmla="*/ 9 w 310"/>
                <a:gd name="T25" fmla="*/ 183 h 310"/>
                <a:gd name="T26" fmla="*/ 28 w 310"/>
                <a:gd name="T27" fmla="*/ 222 h 310"/>
                <a:gd name="T28" fmla="*/ 54 w 310"/>
                <a:gd name="T29" fmla="*/ 256 h 310"/>
                <a:gd name="T30" fmla="*/ 88 w 310"/>
                <a:gd name="T31" fmla="*/ 283 h 310"/>
                <a:gd name="T32" fmla="*/ 127 w 310"/>
                <a:gd name="T33" fmla="*/ 301 h 310"/>
                <a:gd name="T34" fmla="*/ 171 w 310"/>
                <a:gd name="T35" fmla="*/ 310 h 310"/>
                <a:gd name="T36" fmla="*/ 171 w 310"/>
                <a:gd name="T37" fmla="*/ 282 h 310"/>
                <a:gd name="T38" fmla="*/ 199 w 310"/>
                <a:gd name="T39" fmla="*/ 282 h 310"/>
                <a:gd name="T40" fmla="*/ 199 w 310"/>
                <a:gd name="T41" fmla="*/ 310 h 310"/>
                <a:gd name="T42" fmla="*/ 243 w 310"/>
                <a:gd name="T43" fmla="*/ 301 h 310"/>
                <a:gd name="T44" fmla="*/ 282 w 310"/>
                <a:gd name="T45" fmla="*/ 283 h 310"/>
                <a:gd name="T46" fmla="*/ 310 w 310"/>
                <a:gd name="T47" fmla="*/ 261 h 310"/>
                <a:gd name="T48" fmla="*/ 260 w 310"/>
                <a:gd name="T49" fmla="*/ 236 h 310"/>
                <a:gd name="T50" fmla="*/ 144 w 310"/>
                <a:gd name="T51" fmla="*/ 17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0" h="310">
                  <a:moveTo>
                    <a:pt x="144" y="178"/>
                  </a:moveTo>
                  <a:lnTo>
                    <a:pt x="144" y="178"/>
                  </a:lnTo>
                  <a:lnTo>
                    <a:pt x="136" y="174"/>
                  </a:lnTo>
                  <a:lnTo>
                    <a:pt x="132" y="166"/>
                  </a:lnTo>
                  <a:lnTo>
                    <a:pt x="74" y="50"/>
                  </a:lnTo>
                  <a:lnTo>
                    <a:pt x="49" y="0"/>
                  </a:lnTo>
                  <a:cubicBezTo>
                    <a:pt x="41" y="9"/>
                    <a:pt x="34" y="18"/>
                    <a:pt x="28" y="28"/>
                  </a:cubicBezTo>
                  <a:cubicBezTo>
                    <a:pt x="20" y="40"/>
                    <a:pt x="14" y="53"/>
                    <a:pt x="9" y="67"/>
                  </a:cubicBezTo>
                  <a:cubicBezTo>
                    <a:pt x="5" y="81"/>
                    <a:pt x="2" y="96"/>
                    <a:pt x="0" y="111"/>
                  </a:cubicBezTo>
                  <a:lnTo>
                    <a:pt x="28" y="111"/>
                  </a:lnTo>
                  <a:lnTo>
                    <a:pt x="28" y="139"/>
                  </a:lnTo>
                  <a:lnTo>
                    <a:pt x="0" y="139"/>
                  </a:lnTo>
                  <a:cubicBezTo>
                    <a:pt x="2" y="154"/>
                    <a:pt x="5" y="169"/>
                    <a:pt x="9" y="183"/>
                  </a:cubicBezTo>
                  <a:cubicBezTo>
                    <a:pt x="14" y="197"/>
                    <a:pt x="20" y="210"/>
                    <a:pt x="28" y="222"/>
                  </a:cubicBezTo>
                  <a:cubicBezTo>
                    <a:pt x="35" y="234"/>
                    <a:pt x="44" y="246"/>
                    <a:pt x="54" y="256"/>
                  </a:cubicBezTo>
                  <a:cubicBezTo>
                    <a:pt x="64" y="266"/>
                    <a:pt x="76" y="275"/>
                    <a:pt x="88" y="283"/>
                  </a:cubicBezTo>
                  <a:cubicBezTo>
                    <a:pt x="100" y="290"/>
                    <a:pt x="113" y="296"/>
                    <a:pt x="127" y="301"/>
                  </a:cubicBezTo>
                  <a:cubicBezTo>
                    <a:pt x="141" y="305"/>
                    <a:pt x="155" y="308"/>
                    <a:pt x="171" y="310"/>
                  </a:cubicBezTo>
                  <a:lnTo>
                    <a:pt x="171" y="282"/>
                  </a:lnTo>
                  <a:lnTo>
                    <a:pt x="199" y="282"/>
                  </a:lnTo>
                  <a:lnTo>
                    <a:pt x="199" y="310"/>
                  </a:lnTo>
                  <a:cubicBezTo>
                    <a:pt x="214" y="308"/>
                    <a:pt x="229" y="305"/>
                    <a:pt x="243" y="301"/>
                  </a:cubicBezTo>
                  <a:cubicBezTo>
                    <a:pt x="257" y="296"/>
                    <a:pt x="270" y="290"/>
                    <a:pt x="282" y="283"/>
                  </a:cubicBezTo>
                  <a:cubicBezTo>
                    <a:pt x="292" y="276"/>
                    <a:pt x="301" y="269"/>
                    <a:pt x="310" y="261"/>
                  </a:cubicBezTo>
                  <a:lnTo>
                    <a:pt x="260" y="236"/>
                  </a:lnTo>
                  <a:lnTo>
                    <a:pt x="144" y="178"/>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4" name="Freeform 122">
              <a:extLst>
                <a:ext uri="{FF2B5EF4-FFF2-40B4-BE49-F238E27FC236}">
                  <a16:creationId xmlns:a16="http://schemas.microsoft.com/office/drawing/2014/main" id="{22469B7A-6FF3-424F-8FF0-449A388D5328}"/>
                </a:ext>
              </a:extLst>
            </p:cNvPr>
            <p:cNvSpPr>
              <a:spLocks/>
            </p:cNvSpPr>
            <p:nvPr/>
          </p:nvSpPr>
          <p:spPr bwMode="auto">
            <a:xfrm>
              <a:off x="1591" y="2740"/>
              <a:ext cx="191" cy="192"/>
            </a:xfrm>
            <a:custGeom>
              <a:avLst/>
              <a:gdLst>
                <a:gd name="T0" fmla="*/ 281 w 309"/>
                <a:gd name="T1" fmla="*/ 170 h 309"/>
                <a:gd name="T2" fmla="*/ 281 w 309"/>
                <a:gd name="T3" fmla="*/ 170 h 309"/>
                <a:gd name="T4" fmla="*/ 309 w 309"/>
                <a:gd name="T5" fmla="*/ 170 h 309"/>
                <a:gd name="T6" fmla="*/ 300 w 309"/>
                <a:gd name="T7" fmla="*/ 126 h 309"/>
                <a:gd name="T8" fmla="*/ 282 w 309"/>
                <a:gd name="T9" fmla="*/ 87 h 309"/>
                <a:gd name="T10" fmla="*/ 255 w 309"/>
                <a:gd name="T11" fmla="*/ 54 h 309"/>
                <a:gd name="T12" fmla="*/ 222 w 309"/>
                <a:gd name="T13" fmla="*/ 27 h 309"/>
                <a:gd name="T14" fmla="*/ 183 w 309"/>
                <a:gd name="T15" fmla="*/ 9 h 309"/>
                <a:gd name="T16" fmla="*/ 139 w 309"/>
                <a:gd name="T17" fmla="*/ 0 h 309"/>
                <a:gd name="T18" fmla="*/ 139 w 309"/>
                <a:gd name="T19" fmla="*/ 28 h 309"/>
                <a:gd name="T20" fmla="*/ 111 w 309"/>
                <a:gd name="T21" fmla="*/ 28 h 309"/>
                <a:gd name="T22" fmla="*/ 111 w 309"/>
                <a:gd name="T23" fmla="*/ 0 h 309"/>
                <a:gd name="T24" fmla="*/ 67 w 309"/>
                <a:gd name="T25" fmla="*/ 9 h 309"/>
                <a:gd name="T26" fmla="*/ 28 w 309"/>
                <a:gd name="T27" fmla="*/ 27 h 309"/>
                <a:gd name="T28" fmla="*/ 0 w 309"/>
                <a:gd name="T29" fmla="*/ 48 h 309"/>
                <a:gd name="T30" fmla="*/ 50 w 309"/>
                <a:gd name="T31" fmla="*/ 73 h 309"/>
                <a:gd name="T32" fmla="*/ 166 w 309"/>
                <a:gd name="T33" fmla="*/ 131 h 309"/>
                <a:gd name="T34" fmla="*/ 174 w 309"/>
                <a:gd name="T35" fmla="*/ 135 h 309"/>
                <a:gd name="T36" fmla="*/ 178 w 309"/>
                <a:gd name="T37" fmla="*/ 143 h 309"/>
                <a:gd name="T38" fmla="*/ 236 w 309"/>
                <a:gd name="T39" fmla="*/ 259 h 309"/>
                <a:gd name="T40" fmla="*/ 261 w 309"/>
                <a:gd name="T41" fmla="*/ 309 h 309"/>
                <a:gd name="T42" fmla="*/ 282 w 309"/>
                <a:gd name="T43" fmla="*/ 281 h 309"/>
                <a:gd name="T44" fmla="*/ 300 w 309"/>
                <a:gd name="T45" fmla="*/ 242 h 309"/>
                <a:gd name="T46" fmla="*/ 309 w 309"/>
                <a:gd name="T47" fmla="*/ 198 h 309"/>
                <a:gd name="T48" fmla="*/ 281 w 309"/>
                <a:gd name="T49" fmla="*/ 198 h 309"/>
                <a:gd name="T50" fmla="*/ 281 w 309"/>
                <a:gd name="T51" fmla="*/ 17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09" h="309">
                  <a:moveTo>
                    <a:pt x="281" y="170"/>
                  </a:moveTo>
                  <a:lnTo>
                    <a:pt x="281" y="170"/>
                  </a:lnTo>
                  <a:lnTo>
                    <a:pt x="309" y="170"/>
                  </a:lnTo>
                  <a:cubicBezTo>
                    <a:pt x="308" y="155"/>
                    <a:pt x="305" y="140"/>
                    <a:pt x="300" y="126"/>
                  </a:cubicBezTo>
                  <a:cubicBezTo>
                    <a:pt x="296" y="112"/>
                    <a:pt x="290" y="99"/>
                    <a:pt x="282" y="87"/>
                  </a:cubicBezTo>
                  <a:cubicBezTo>
                    <a:pt x="275" y="75"/>
                    <a:pt x="266" y="64"/>
                    <a:pt x="255" y="54"/>
                  </a:cubicBezTo>
                  <a:cubicBezTo>
                    <a:pt x="245" y="43"/>
                    <a:pt x="234" y="34"/>
                    <a:pt x="222" y="27"/>
                  </a:cubicBezTo>
                  <a:cubicBezTo>
                    <a:pt x="210" y="19"/>
                    <a:pt x="197" y="13"/>
                    <a:pt x="183" y="9"/>
                  </a:cubicBezTo>
                  <a:cubicBezTo>
                    <a:pt x="169" y="4"/>
                    <a:pt x="154" y="1"/>
                    <a:pt x="139" y="0"/>
                  </a:cubicBezTo>
                  <a:lnTo>
                    <a:pt x="139" y="28"/>
                  </a:lnTo>
                  <a:lnTo>
                    <a:pt x="111" y="28"/>
                  </a:lnTo>
                  <a:lnTo>
                    <a:pt x="111" y="0"/>
                  </a:lnTo>
                  <a:cubicBezTo>
                    <a:pt x="95" y="1"/>
                    <a:pt x="81" y="4"/>
                    <a:pt x="67" y="9"/>
                  </a:cubicBezTo>
                  <a:cubicBezTo>
                    <a:pt x="53" y="13"/>
                    <a:pt x="40" y="19"/>
                    <a:pt x="28" y="27"/>
                  </a:cubicBezTo>
                  <a:cubicBezTo>
                    <a:pt x="18" y="33"/>
                    <a:pt x="9" y="40"/>
                    <a:pt x="0" y="48"/>
                  </a:cubicBezTo>
                  <a:lnTo>
                    <a:pt x="50" y="73"/>
                  </a:lnTo>
                  <a:lnTo>
                    <a:pt x="166" y="131"/>
                  </a:lnTo>
                  <a:lnTo>
                    <a:pt x="174" y="135"/>
                  </a:lnTo>
                  <a:lnTo>
                    <a:pt x="178" y="143"/>
                  </a:lnTo>
                  <a:lnTo>
                    <a:pt x="236" y="259"/>
                  </a:lnTo>
                  <a:lnTo>
                    <a:pt x="261" y="309"/>
                  </a:lnTo>
                  <a:cubicBezTo>
                    <a:pt x="269" y="300"/>
                    <a:pt x="276" y="291"/>
                    <a:pt x="282" y="281"/>
                  </a:cubicBezTo>
                  <a:cubicBezTo>
                    <a:pt x="290" y="269"/>
                    <a:pt x="296" y="256"/>
                    <a:pt x="300" y="242"/>
                  </a:cubicBezTo>
                  <a:cubicBezTo>
                    <a:pt x="305" y="228"/>
                    <a:pt x="308" y="214"/>
                    <a:pt x="309" y="198"/>
                  </a:cubicBezTo>
                  <a:lnTo>
                    <a:pt x="281" y="198"/>
                  </a:lnTo>
                  <a:lnTo>
                    <a:pt x="281" y="17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5" name="Freeform 123">
              <a:extLst>
                <a:ext uri="{FF2B5EF4-FFF2-40B4-BE49-F238E27FC236}">
                  <a16:creationId xmlns:a16="http://schemas.microsoft.com/office/drawing/2014/main" id="{26D16E69-37B9-4072-B68B-5A2D5F8C7274}"/>
                </a:ext>
              </a:extLst>
            </p:cNvPr>
            <p:cNvSpPr>
              <a:spLocks/>
            </p:cNvSpPr>
            <p:nvPr/>
          </p:nvSpPr>
          <p:spPr bwMode="auto">
            <a:xfrm>
              <a:off x="1614" y="2800"/>
              <a:ext cx="108" cy="108"/>
            </a:xfrm>
            <a:custGeom>
              <a:avLst/>
              <a:gdLst>
                <a:gd name="T0" fmla="*/ 0 w 174"/>
                <a:gd name="T1" fmla="*/ 0 h 174"/>
                <a:gd name="T2" fmla="*/ 0 w 174"/>
                <a:gd name="T3" fmla="*/ 0 h 174"/>
                <a:gd name="T4" fmla="*/ 58 w 174"/>
                <a:gd name="T5" fmla="*/ 116 h 174"/>
                <a:gd name="T6" fmla="*/ 174 w 174"/>
                <a:gd name="T7" fmla="*/ 174 h 174"/>
                <a:gd name="T8" fmla="*/ 116 w 174"/>
                <a:gd name="T9" fmla="*/ 58 h 174"/>
                <a:gd name="T10" fmla="*/ 0 w 174"/>
                <a:gd name="T11" fmla="*/ 0 h 174"/>
              </a:gdLst>
              <a:ahLst/>
              <a:cxnLst>
                <a:cxn ang="0">
                  <a:pos x="T0" y="T1"/>
                </a:cxn>
                <a:cxn ang="0">
                  <a:pos x="T2" y="T3"/>
                </a:cxn>
                <a:cxn ang="0">
                  <a:pos x="T4" y="T5"/>
                </a:cxn>
                <a:cxn ang="0">
                  <a:pos x="T6" y="T7"/>
                </a:cxn>
                <a:cxn ang="0">
                  <a:pos x="T8" y="T9"/>
                </a:cxn>
                <a:cxn ang="0">
                  <a:pos x="T10" y="T11"/>
                </a:cxn>
              </a:cxnLst>
              <a:rect l="0" t="0" r="r" b="b"/>
              <a:pathLst>
                <a:path w="174" h="174">
                  <a:moveTo>
                    <a:pt x="0" y="0"/>
                  </a:moveTo>
                  <a:lnTo>
                    <a:pt x="0" y="0"/>
                  </a:lnTo>
                  <a:lnTo>
                    <a:pt x="58" y="116"/>
                  </a:lnTo>
                  <a:lnTo>
                    <a:pt x="174" y="174"/>
                  </a:lnTo>
                  <a:lnTo>
                    <a:pt x="116" y="58"/>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pic>
        <p:nvPicPr>
          <p:cNvPr id="20" name="Graphic 21">
            <a:extLst>
              <a:ext uri="{FF2B5EF4-FFF2-40B4-BE49-F238E27FC236}">
                <a16:creationId xmlns:a16="http://schemas.microsoft.com/office/drawing/2014/main" id="{3C433B99-D06C-47BA-8027-EE789D0BF5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7617" y="3089274"/>
            <a:ext cx="639233" cy="569384"/>
          </a:xfrm>
          <a:prstGeom prst="rect">
            <a:avLst/>
          </a:prstGeom>
        </p:spPr>
      </p:pic>
      <p:pic>
        <p:nvPicPr>
          <p:cNvPr id="29" name="Graphic 32">
            <a:extLst>
              <a:ext uri="{FF2B5EF4-FFF2-40B4-BE49-F238E27FC236}">
                <a16:creationId xmlns:a16="http://schemas.microsoft.com/office/drawing/2014/main" id="{4E59C2A1-21B9-4C4C-9AD5-EC88DA6A09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30941" y="2962274"/>
            <a:ext cx="814916" cy="823383"/>
          </a:xfrm>
          <a:prstGeom prst="rect">
            <a:avLst/>
          </a:prstGeom>
        </p:spPr>
      </p:pic>
      <p:pic>
        <p:nvPicPr>
          <p:cNvPr id="43" name="Graphic 44">
            <a:extLst>
              <a:ext uri="{FF2B5EF4-FFF2-40B4-BE49-F238E27FC236}">
                <a16:creationId xmlns:a16="http://schemas.microsoft.com/office/drawing/2014/main" id="{5C2B0B71-5A1B-49EC-B8D7-6CBF1C116A0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82445" y="3070225"/>
            <a:ext cx="511175" cy="582084"/>
          </a:xfrm>
          <a:prstGeom prst="rect">
            <a:avLst/>
          </a:prstGeom>
        </p:spPr>
      </p:pic>
      <p:pic>
        <p:nvPicPr>
          <p:cNvPr id="47" name="Graphic 52">
            <a:extLst>
              <a:ext uri="{FF2B5EF4-FFF2-40B4-BE49-F238E27FC236}">
                <a16:creationId xmlns:a16="http://schemas.microsoft.com/office/drawing/2014/main" id="{37A5E758-4943-4800-B432-E24689BFFF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99541" y="3063874"/>
            <a:ext cx="577851" cy="586317"/>
          </a:xfrm>
          <a:prstGeom prst="rect">
            <a:avLst/>
          </a:prstGeom>
        </p:spPr>
      </p:pic>
      <p:pic>
        <p:nvPicPr>
          <p:cNvPr id="58" name="Graphic 58">
            <a:extLst>
              <a:ext uri="{FF2B5EF4-FFF2-40B4-BE49-F238E27FC236}">
                <a16:creationId xmlns:a16="http://schemas.microsoft.com/office/drawing/2014/main" id="{5B8C85FF-31E2-48F9-898E-5D457AC425E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27195" y="3173941"/>
            <a:ext cx="972608" cy="442384"/>
          </a:xfrm>
          <a:prstGeom prst="rect">
            <a:avLst/>
          </a:prstGeom>
        </p:spPr>
      </p:pic>
      <p:pic>
        <p:nvPicPr>
          <p:cNvPr id="60" name="Graphic 60">
            <a:extLst>
              <a:ext uri="{FF2B5EF4-FFF2-40B4-BE49-F238E27FC236}">
                <a16:creationId xmlns:a16="http://schemas.microsoft.com/office/drawing/2014/main" id="{0A163A75-33FF-4691-BB1A-B870CC00AD8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29512" y="3087158"/>
            <a:ext cx="545041" cy="590549"/>
          </a:xfrm>
          <a:prstGeom prst="rect">
            <a:avLst/>
          </a:prstGeom>
        </p:spPr>
      </p:pic>
      <p:pic>
        <p:nvPicPr>
          <p:cNvPr id="70" name="Graphic 72">
            <a:extLst>
              <a:ext uri="{FF2B5EF4-FFF2-40B4-BE49-F238E27FC236}">
                <a16:creationId xmlns:a16="http://schemas.microsoft.com/office/drawing/2014/main" id="{D90C0ADC-57C0-4E73-A4C4-70D9A1DC0F7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927695" y="1899708"/>
            <a:ext cx="566208" cy="459316"/>
          </a:xfrm>
          <a:prstGeom prst="rect">
            <a:avLst/>
          </a:prstGeom>
        </p:spPr>
      </p:pic>
      <p:pic>
        <p:nvPicPr>
          <p:cNvPr id="74" name="Graphic 78">
            <a:extLst>
              <a:ext uri="{FF2B5EF4-FFF2-40B4-BE49-F238E27FC236}">
                <a16:creationId xmlns:a16="http://schemas.microsoft.com/office/drawing/2014/main" id="{6B741679-A43E-4FB3-B252-B9228F81F57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254720" y="3814763"/>
            <a:ext cx="699558" cy="591607"/>
          </a:xfrm>
          <a:prstGeom prst="rect">
            <a:avLst/>
          </a:prstGeom>
        </p:spPr>
      </p:pic>
      <p:pic>
        <p:nvPicPr>
          <p:cNvPr id="90" name="Graphic 96">
            <a:extLst>
              <a:ext uri="{FF2B5EF4-FFF2-40B4-BE49-F238E27FC236}">
                <a16:creationId xmlns:a16="http://schemas.microsoft.com/office/drawing/2014/main" id="{B6E8776A-E4F5-46CE-A914-F2498982E81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716433" y="3088216"/>
            <a:ext cx="719666" cy="588434"/>
          </a:xfrm>
          <a:prstGeom prst="rect">
            <a:avLst/>
          </a:prstGeom>
        </p:spPr>
      </p:pic>
      <p:cxnSp>
        <p:nvCxnSpPr>
          <p:cNvPr id="97" name="Connector: Curved 96">
            <a:extLst>
              <a:ext uri="{FF2B5EF4-FFF2-40B4-BE49-F238E27FC236}">
                <a16:creationId xmlns:a16="http://schemas.microsoft.com/office/drawing/2014/main" id="{75FB1785-3FCC-4A4A-A43E-1FB3B93CD969}"/>
              </a:ext>
            </a:extLst>
          </p:cNvPr>
          <p:cNvCxnSpPr/>
          <p:nvPr/>
        </p:nvCxnSpPr>
        <p:spPr>
          <a:xfrm rot="16200000" flipH="1">
            <a:off x="9561025" y="4250610"/>
            <a:ext cx="346563" cy="831884"/>
          </a:xfrm>
          <a:prstGeom prst="curvedConnector2">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703183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F6CA-44F9-4996-B5D1-2A9A1BFB90CD}"/>
              </a:ext>
            </a:extLst>
          </p:cNvPr>
          <p:cNvSpPr>
            <a:spLocks noGrp="1"/>
          </p:cNvSpPr>
          <p:nvPr>
            <p:ph type="title"/>
          </p:nvPr>
        </p:nvSpPr>
        <p:spPr>
          <a:xfrm>
            <a:off x="584200" y="457200"/>
            <a:ext cx="11275558" cy="492443"/>
          </a:xfrm>
        </p:spPr>
        <p:txBody>
          <a:bodyPr/>
          <a:lstStyle/>
          <a:p>
            <a:r>
              <a:rPr lang="en-US" dirty="0"/>
              <a:t>ASP.NET Application Migration to Azure</a:t>
            </a:r>
          </a:p>
        </p:txBody>
      </p:sp>
      <p:sp>
        <p:nvSpPr>
          <p:cNvPr id="5" name="TextBox 4">
            <a:extLst>
              <a:ext uri="{FF2B5EF4-FFF2-40B4-BE49-F238E27FC236}">
                <a16:creationId xmlns:a16="http://schemas.microsoft.com/office/drawing/2014/main" id="{E9F5912F-24AC-4C3D-B524-31A86BB65272}"/>
              </a:ext>
            </a:extLst>
          </p:cNvPr>
          <p:cNvSpPr txBox="1"/>
          <p:nvPr/>
        </p:nvSpPr>
        <p:spPr>
          <a:xfrm>
            <a:off x="6841235" y="1700802"/>
            <a:ext cx="1016753"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Azure</a:t>
            </a:r>
          </a:p>
        </p:txBody>
      </p:sp>
      <p:sp>
        <p:nvSpPr>
          <p:cNvPr id="65" name="TextBox 64">
            <a:extLst>
              <a:ext uri="{FF2B5EF4-FFF2-40B4-BE49-F238E27FC236}">
                <a16:creationId xmlns:a16="http://schemas.microsoft.com/office/drawing/2014/main" id="{5FAB5154-2261-47C7-BC30-BEDDFF8A86E1}"/>
              </a:ext>
            </a:extLst>
          </p:cNvPr>
          <p:cNvSpPr txBox="1"/>
          <p:nvPr/>
        </p:nvSpPr>
        <p:spPr>
          <a:xfrm>
            <a:off x="386755" y="1683891"/>
            <a:ext cx="1819857"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On-premises</a:t>
            </a:r>
          </a:p>
        </p:txBody>
      </p:sp>
      <p:grpSp>
        <p:nvGrpSpPr>
          <p:cNvPr id="7" name="Group 6">
            <a:extLst>
              <a:ext uri="{FF2B5EF4-FFF2-40B4-BE49-F238E27FC236}">
                <a16:creationId xmlns:a16="http://schemas.microsoft.com/office/drawing/2014/main" id="{D18327A3-69A1-465B-AD14-51FF5FE6D35F}"/>
              </a:ext>
            </a:extLst>
          </p:cNvPr>
          <p:cNvGrpSpPr/>
          <p:nvPr/>
        </p:nvGrpSpPr>
        <p:grpSpPr>
          <a:xfrm>
            <a:off x="569209" y="2246719"/>
            <a:ext cx="4621657" cy="3810284"/>
            <a:chOff x="392414" y="2458754"/>
            <a:chExt cx="4621657" cy="3810284"/>
          </a:xfrm>
        </p:grpSpPr>
        <p:sp>
          <p:nvSpPr>
            <p:cNvPr id="49" name="Rectangle 48">
              <a:extLst>
                <a:ext uri="{FF2B5EF4-FFF2-40B4-BE49-F238E27FC236}">
                  <a16:creationId xmlns:a16="http://schemas.microsoft.com/office/drawing/2014/main" id="{E5E9DEC0-8C03-4D15-A7DB-AE422CB19704}"/>
                </a:ext>
              </a:extLst>
            </p:cNvPr>
            <p:cNvSpPr/>
            <p:nvPr/>
          </p:nvSpPr>
          <p:spPr bwMode="auto">
            <a:xfrm>
              <a:off x="392414" y="2458754"/>
              <a:ext cx="4621657" cy="3810284"/>
            </a:xfrm>
            <a:prstGeom prst="rect">
              <a:avLst/>
            </a:prstGeom>
            <a:solidFill>
              <a:schemeClr val="accent6"/>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VMware</a:t>
              </a:r>
            </a:p>
          </p:txBody>
        </p:sp>
        <p:sp>
          <p:nvSpPr>
            <p:cNvPr id="50" name="Rectangle 49">
              <a:extLst>
                <a:ext uri="{FF2B5EF4-FFF2-40B4-BE49-F238E27FC236}">
                  <a16:creationId xmlns:a16="http://schemas.microsoft.com/office/drawing/2014/main" id="{61F02929-8A9E-473A-ACF0-7848F518ECFE}"/>
                </a:ext>
              </a:extLst>
            </p:cNvPr>
            <p:cNvSpPr/>
            <p:nvPr/>
          </p:nvSpPr>
          <p:spPr bwMode="auto">
            <a:xfrm>
              <a:off x="584200" y="3243951"/>
              <a:ext cx="4202469" cy="258876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LOB App</a:t>
              </a:r>
              <a:endParaRPr kumimoji="0" lang="en-US" sz="2400" b="0" i="0" u="none" strike="noStrike" kern="1200" cap="none" spc="0" normalizeH="0" baseline="0" noProof="0">
                <a:ln>
                  <a:noFill/>
                </a:ln>
                <a:solidFill>
                  <a:srgbClr val="FFFFFF"/>
                </a:solidFill>
                <a:effectLst/>
                <a:uLnTx/>
                <a:uFillTx/>
                <a:latin typeface="Segoe UI Semilight"/>
                <a:ea typeface="Segoe UI" pitchFamily="34" charset="0"/>
                <a:cs typeface="Segoe UI Semilight"/>
              </a:endParaRPr>
            </a:p>
          </p:txBody>
        </p:sp>
        <p:sp>
          <p:nvSpPr>
            <p:cNvPr id="51" name="Rectangle 50">
              <a:extLst>
                <a:ext uri="{FF2B5EF4-FFF2-40B4-BE49-F238E27FC236}">
                  <a16:creationId xmlns:a16="http://schemas.microsoft.com/office/drawing/2014/main" id="{707D4EDA-8A50-4ED4-B84D-21804B5F941A}"/>
                </a:ext>
              </a:extLst>
            </p:cNvPr>
            <p:cNvSpPr/>
            <p:nvPr/>
          </p:nvSpPr>
          <p:spPr bwMode="auto">
            <a:xfrm>
              <a:off x="1028514" y="4029148"/>
              <a:ext cx="3360564" cy="7586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Segoe UI" panose="020B0502040204020203" pitchFamily="34" charset="0"/>
                  <a:cs typeface="Segoe UI" panose="020B0502040204020203" pitchFamily="34" charset="0"/>
                </a:rPr>
                <a:t>App layer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Segoe UI" panose="020B0502040204020203" pitchFamily="34" charset="0"/>
                  <a:cs typeface="Segoe UI" panose="020B0502040204020203" pitchFamily="34" charset="0"/>
                </a:rPr>
                <a:t>Windows Server</a:t>
              </a:r>
            </a:p>
          </p:txBody>
        </p:sp>
        <p:sp>
          <p:nvSpPr>
            <p:cNvPr id="52" name="Rectangle 51">
              <a:extLst>
                <a:ext uri="{FF2B5EF4-FFF2-40B4-BE49-F238E27FC236}">
                  <a16:creationId xmlns:a16="http://schemas.microsoft.com/office/drawing/2014/main" id="{8FC0105F-1E71-4EA8-9BE9-98FC96C78910}"/>
                </a:ext>
              </a:extLst>
            </p:cNvPr>
            <p:cNvSpPr/>
            <p:nvPr/>
          </p:nvSpPr>
          <p:spPr bwMode="auto">
            <a:xfrm>
              <a:off x="1028514" y="4936334"/>
              <a:ext cx="3344784" cy="63232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Data layer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SQL Server</a:t>
              </a:r>
            </a:p>
          </p:txBody>
        </p:sp>
      </p:grpSp>
      <p:grpSp>
        <p:nvGrpSpPr>
          <p:cNvPr id="23" name="Group 22">
            <a:extLst>
              <a:ext uri="{FF2B5EF4-FFF2-40B4-BE49-F238E27FC236}">
                <a16:creationId xmlns:a16="http://schemas.microsoft.com/office/drawing/2014/main" id="{7C45524A-EB16-224D-B357-7A7EA80F47EC}"/>
              </a:ext>
            </a:extLst>
          </p:cNvPr>
          <p:cNvGrpSpPr/>
          <p:nvPr/>
        </p:nvGrpSpPr>
        <p:grpSpPr>
          <a:xfrm>
            <a:off x="6991164" y="2246719"/>
            <a:ext cx="4202469" cy="3086376"/>
            <a:chOff x="6991164" y="2246719"/>
            <a:chExt cx="4202469" cy="3086376"/>
          </a:xfrm>
        </p:grpSpPr>
        <p:sp>
          <p:nvSpPr>
            <p:cNvPr id="59" name="Rectangle 58">
              <a:extLst>
                <a:ext uri="{FF2B5EF4-FFF2-40B4-BE49-F238E27FC236}">
                  <a16:creationId xmlns:a16="http://schemas.microsoft.com/office/drawing/2014/main" id="{02AD517A-8AE2-4603-B3F4-7975BE94B308}"/>
                </a:ext>
              </a:extLst>
            </p:cNvPr>
            <p:cNvSpPr/>
            <p:nvPr/>
          </p:nvSpPr>
          <p:spPr bwMode="auto">
            <a:xfrm>
              <a:off x="6991164" y="2246719"/>
              <a:ext cx="4202469" cy="3086376"/>
            </a:xfrm>
            <a:prstGeom prst="rect">
              <a:avLst/>
            </a:prstGeom>
            <a:solidFill>
              <a:schemeClr val="accent3"/>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LOB App</a:t>
              </a:r>
            </a:p>
          </p:txBody>
        </p:sp>
        <p:sp>
          <p:nvSpPr>
            <p:cNvPr id="63" name="Rectangle 62">
              <a:extLst>
                <a:ext uri="{FF2B5EF4-FFF2-40B4-BE49-F238E27FC236}">
                  <a16:creationId xmlns:a16="http://schemas.microsoft.com/office/drawing/2014/main" id="{0ADD61BA-6C89-4A8D-A163-84800868296C}"/>
                </a:ext>
              </a:extLst>
            </p:cNvPr>
            <p:cNvSpPr/>
            <p:nvPr/>
          </p:nvSpPr>
          <p:spPr bwMode="auto">
            <a:xfrm>
              <a:off x="7199105" y="3983126"/>
              <a:ext cx="3807339" cy="106263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Data layer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Azure SQL Database Managed Instance</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61" name="Rectangle 60">
              <a:extLst>
                <a:ext uri="{FF2B5EF4-FFF2-40B4-BE49-F238E27FC236}">
                  <a16:creationId xmlns:a16="http://schemas.microsoft.com/office/drawing/2014/main" id="{EC851143-25D9-41DB-8CB9-30BF07A6F717}"/>
                </a:ext>
              </a:extLst>
            </p:cNvPr>
            <p:cNvSpPr/>
            <p:nvPr/>
          </p:nvSpPr>
          <p:spPr bwMode="auto">
            <a:xfrm>
              <a:off x="7199105" y="3031916"/>
              <a:ext cx="3807338" cy="7586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App layer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App Service</a:t>
              </a:r>
            </a:p>
          </p:txBody>
        </p:sp>
      </p:grpSp>
      <p:sp>
        <p:nvSpPr>
          <p:cNvPr id="131" name="Arrow: Chevron 130">
            <a:extLst>
              <a:ext uri="{FF2B5EF4-FFF2-40B4-BE49-F238E27FC236}">
                <a16:creationId xmlns:a16="http://schemas.microsoft.com/office/drawing/2014/main" id="{66975D83-96AE-43DC-A1FF-1346DE7CA685}"/>
              </a:ext>
            </a:extLst>
          </p:cNvPr>
          <p:cNvSpPr/>
          <p:nvPr/>
        </p:nvSpPr>
        <p:spPr bwMode="auto">
          <a:xfrm>
            <a:off x="6016151" y="3587580"/>
            <a:ext cx="286363" cy="439807"/>
          </a:xfrm>
          <a:prstGeom prst="chevron">
            <a:avLst>
              <a:gd name="adj" fmla="val 62983"/>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6" name="TextBox 45">
            <a:extLst>
              <a:ext uri="{FF2B5EF4-FFF2-40B4-BE49-F238E27FC236}">
                <a16:creationId xmlns:a16="http://schemas.microsoft.com/office/drawing/2014/main" id="{FD8AD5CE-F021-45F4-A958-F1EA50C99AD9}"/>
              </a:ext>
            </a:extLst>
          </p:cNvPr>
          <p:cNvSpPr txBox="1"/>
          <p:nvPr/>
        </p:nvSpPr>
        <p:spPr>
          <a:xfrm>
            <a:off x="5340795" y="4988915"/>
            <a:ext cx="1528784" cy="58631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Azure Database Migration Service</a:t>
            </a:r>
          </a:p>
        </p:txBody>
      </p:sp>
      <p:sp>
        <p:nvSpPr>
          <p:cNvPr id="68" name="TextBox 67">
            <a:extLst>
              <a:ext uri="{FF2B5EF4-FFF2-40B4-BE49-F238E27FC236}">
                <a16:creationId xmlns:a16="http://schemas.microsoft.com/office/drawing/2014/main" id="{3A3B8E4E-9F02-49E0-9480-24162EC6BC29}"/>
              </a:ext>
            </a:extLst>
          </p:cNvPr>
          <p:cNvSpPr txBox="1"/>
          <p:nvPr/>
        </p:nvSpPr>
        <p:spPr>
          <a:xfrm>
            <a:off x="5401915" y="2698397"/>
            <a:ext cx="1333689"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App Service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Migration Assistant</a:t>
            </a:r>
          </a:p>
        </p:txBody>
      </p:sp>
      <p:pic>
        <p:nvPicPr>
          <p:cNvPr id="9" name="Graphic 8">
            <a:extLst>
              <a:ext uri="{FF2B5EF4-FFF2-40B4-BE49-F238E27FC236}">
                <a16:creationId xmlns:a16="http://schemas.microsoft.com/office/drawing/2014/main" id="{864E259A-BE6A-564D-93D6-0397EF370C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5615" y="4151861"/>
            <a:ext cx="939144" cy="939144"/>
          </a:xfrm>
          <a:prstGeom prst="rect">
            <a:avLst/>
          </a:prstGeom>
        </p:spPr>
      </p:pic>
      <p:pic>
        <p:nvPicPr>
          <p:cNvPr id="12" name="Graphic 11">
            <a:extLst>
              <a:ext uri="{FF2B5EF4-FFF2-40B4-BE49-F238E27FC236}">
                <a16:creationId xmlns:a16="http://schemas.microsoft.com/office/drawing/2014/main" id="{122174BA-4061-564B-A5BF-2D9B445436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01657" y="4765103"/>
            <a:ext cx="561309" cy="561309"/>
          </a:xfrm>
          <a:prstGeom prst="rect">
            <a:avLst/>
          </a:prstGeom>
        </p:spPr>
      </p:pic>
      <p:pic>
        <p:nvPicPr>
          <p:cNvPr id="16" name="Graphic 15">
            <a:extLst>
              <a:ext uri="{FF2B5EF4-FFF2-40B4-BE49-F238E27FC236}">
                <a16:creationId xmlns:a16="http://schemas.microsoft.com/office/drawing/2014/main" id="{D8A286EB-C9E5-CE4E-B8A7-AF0915B7B47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30097" y="4128532"/>
            <a:ext cx="783276" cy="783276"/>
          </a:xfrm>
          <a:prstGeom prst="rect">
            <a:avLst/>
          </a:prstGeom>
        </p:spPr>
      </p:pic>
      <p:pic>
        <p:nvPicPr>
          <p:cNvPr id="20" name="Graphic 19">
            <a:extLst>
              <a:ext uri="{FF2B5EF4-FFF2-40B4-BE49-F238E27FC236}">
                <a16:creationId xmlns:a16="http://schemas.microsoft.com/office/drawing/2014/main" id="{BE62E2A6-9B3E-E643-BA36-0F30619987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119477" y="3067729"/>
            <a:ext cx="680937" cy="680937"/>
          </a:xfrm>
          <a:prstGeom prst="rect">
            <a:avLst/>
          </a:prstGeom>
        </p:spPr>
      </p:pic>
      <p:grpSp>
        <p:nvGrpSpPr>
          <p:cNvPr id="26" name="Group 25">
            <a:extLst>
              <a:ext uri="{FF2B5EF4-FFF2-40B4-BE49-F238E27FC236}">
                <a16:creationId xmlns:a16="http://schemas.microsoft.com/office/drawing/2014/main" id="{5AB1335C-8A7B-B84A-967C-6925FB07C74D}"/>
              </a:ext>
            </a:extLst>
          </p:cNvPr>
          <p:cNvGrpSpPr/>
          <p:nvPr/>
        </p:nvGrpSpPr>
        <p:grpSpPr>
          <a:xfrm>
            <a:off x="3489968" y="3940526"/>
            <a:ext cx="982356" cy="508709"/>
            <a:chOff x="3507410" y="3481924"/>
            <a:chExt cx="982356" cy="508709"/>
          </a:xfrm>
        </p:grpSpPr>
        <p:pic>
          <p:nvPicPr>
            <p:cNvPr id="25" name="Graphic 24">
              <a:extLst>
                <a:ext uri="{FF2B5EF4-FFF2-40B4-BE49-F238E27FC236}">
                  <a16:creationId xmlns:a16="http://schemas.microsoft.com/office/drawing/2014/main" id="{7A95ACAF-2330-6E40-B248-A6199BE4E0B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07410" y="3481924"/>
              <a:ext cx="313052" cy="508709"/>
            </a:xfrm>
            <a:prstGeom prst="rect">
              <a:avLst/>
            </a:prstGeom>
          </p:spPr>
        </p:pic>
        <p:pic>
          <p:nvPicPr>
            <p:cNvPr id="70" name="Graphic 69">
              <a:extLst>
                <a:ext uri="{FF2B5EF4-FFF2-40B4-BE49-F238E27FC236}">
                  <a16:creationId xmlns:a16="http://schemas.microsoft.com/office/drawing/2014/main" id="{8B92C1EC-1BB1-0349-B2FD-87C417C55BB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840229" y="3481924"/>
              <a:ext cx="313052" cy="508709"/>
            </a:xfrm>
            <a:prstGeom prst="rect">
              <a:avLst/>
            </a:prstGeom>
          </p:spPr>
        </p:pic>
        <p:pic>
          <p:nvPicPr>
            <p:cNvPr id="71" name="Graphic 70">
              <a:extLst>
                <a:ext uri="{FF2B5EF4-FFF2-40B4-BE49-F238E27FC236}">
                  <a16:creationId xmlns:a16="http://schemas.microsoft.com/office/drawing/2014/main" id="{5346C7F2-B1C0-764C-81CF-FD9F70CD181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176714" y="3481924"/>
              <a:ext cx="313052" cy="508709"/>
            </a:xfrm>
            <a:prstGeom prst="rect">
              <a:avLst/>
            </a:prstGeom>
          </p:spPr>
        </p:pic>
      </p:grpSp>
    </p:spTree>
    <p:extLst>
      <p:ext uri="{BB962C8B-B14F-4D97-AF65-F5344CB8AC3E}">
        <p14:creationId xmlns:p14="http://schemas.microsoft.com/office/powerpoint/2010/main" val="1046426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6="http://schemas.microsoft.com/office/drawing/2014/main"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5F72D-4627-4A2A-AAA3-381D4D1FFFFF}"/>
              </a:ext>
            </a:extLst>
          </p:cNvPr>
          <p:cNvSpPr>
            <a:spLocks noGrp="1"/>
          </p:cNvSpPr>
          <p:nvPr>
            <p:ph type="title"/>
          </p:nvPr>
        </p:nvSpPr>
        <p:spPr>
          <a:xfrm>
            <a:off x="604882" y="448930"/>
            <a:ext cx="11018520" cy="492443"/>
          </a:xfrm>
        </p:spPr>
        <p:txBody>
          <a:bodyPr/>
          <a:lstStyle/>
          <a:p>
            <a:r>
              <a:rPr lang="en-US"/>
              <a:t>Tools and services for your migration journey</a:t>
            </a:r>
          </a:p>
        </p:txBody>
      </p:sp>
      <p:sp>
        <p:nvSpPr>
          <p:cNvPr id="123" name="TextBox 122">
            <a:extLst>
              <a:ext uri="{FF2B5EF4-FFF2-40B4-BE49-F238E27FC236}">
                <a16:creationId xmlns:a16="http://schemas.microsoft.com/office/drawing/2014/main" id="{1D5D42B5-BBA3-4097-A596-6C236193FDF1}"/>
              </a:ext>
            </a:extLst>
          </p:cNvPr>
          <p:cNvSpPr txBox="1"/>
          <p:nvPr/>
        </p:nvSpPr>
        <p:spPr>
          <a:xfrm>
            <a:off x="1162460" y="1755638"/>
            <a:ext cx="1605354" cy="305961"/>
          </a:xfrm>
          <a:prstGeom prst="rect">
            <a:avLst/>
          </a:prstGeom>
        </p:spPr>
        <p:txBody>
          <a:bodyPr wrap="square" lIns="89643" tIns="44821" rIns="89643" bIns="44821" rtlCol="0">
            <a:spAutoFit/>
          </a:bodyPr>
          <a:lstStyle>
            <a:defPPr>
              <a:defRPr lang="en-US"/>
            </a:defPPr>
            <a:lvl1pPr algn="ctr">
              <a:lnSpc>
                <a:spcPct val="90000"/>
              </a:lnSpc>
              <a:spcAft>
                <a:spcPts val="600"/>
              </a:spcAft>
              <a:defRPr sz="1200">
                <a:solidFill>
                  <a:schemeClr val="tx2"/>
                </a:solidFill>
              </a:defRPr>
            </a:lvl1pPr>
          </a:lstStyle>
          <a:p>
            <a:pPr marL="0" marR="0" lvl="0" indent="0" algn="ctr" defTabSz="914377" rtl="0" eaLnBrk="1" fontAlgn="auto" latinLnBrk="0" hangingPunct="1">
              <a:lnSpc>
                <a:spcPct val="100000"/>
              </a:lnSpc>
              <a:spcBef>
                <a:spcPts val="0"/>
              </a:spcBef>
              <a:spcAft>
                <a:spcPts val="588"/>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On-premises</a:t>
            </a:r>
          </a:p>
        </p:txBody>
      </p:sp>
      <p:sp>
        <p:nvSpPr>
          <p:cNvPr id="126" name="TextBox 125">
            <a:extLst>
              <a:ext uri="{FF2B5EF4-FFF2-40B4-BE49-F238E27FC236}">
                <a16:creationId xmlns:a16="http://schemas.microsoft.com/office/drawing/2014/main" id="{0D0C6BB2-5447-45EF-91F2-07BE951A6B63}"/>
              </a:ext>
            </a:extLst>
          </p:cNvPr>
          <p:cNvSpPr txBox="1"/>
          <p:nvPr/>
        </p:nvSpPr>
        <p:spPr>
          <a:xfrm>
            <a:off x="4201984" y="4708439"/>
            <a:ext cx="1472106" cy="708635"/>
          </a:xfrm>
          <a:prstGeom prst="rect">
            <a:avLst/>
          </a:prstGeom>
        </p:spPr>
        <p:txBody>
          <a:bodyPr wrap="square" lIns="89643" tIns="44821" rIns="89643" bIns="44821" rtlCol="0">
            <a:spAutoFit/>
          </a:bodyPr>
          <a:lstStyle>
            <a:defPPr>
              <a:defRPr lang="en-US"/>
            </a:defPPr>
            <a:lvl1pPr marR="0" lvl="0" indent="0" algn="ctr" fontAlgn="auto">
              <a:lnSpc>
                <a:spcPct val="90000"/>
              </a:lnSpc>
              <a:spcBef>
                <a:spcPts val="0"/>
              </a:spcBef>
              <a:spcAft>
                <a:spcPts val="588"/>
              </a:spcAft>
              <a:buClrTx/>
              <a:buSzTx/>
              <a:buFontTx/>
              <a:buNone/>
              <a:tabLst/>
              <a:defRPr kumimoji="0" sz="1100" b="0" i="0" u="none" strike="noStrike" cap="none" spc="0" normalizeH="0" baseline="0">
                <a:ln>
                  <a:noFill/>
                </a:ln>
                <a:solidFill>
                  <a:srgbClr val="1A1A1A"/>
                </a:solidFill>
                <a:effectLst/>
                <a:uLnTx/>
                <a:uFillTx/>
                <a:latin typeface="Segoe UI"/>
              </a:defRPr>
            </a:lvl1pPr>
          </a:lstStyle>
          <a:p>
            <a:pPr marL="0" marR="0" lvl="0" indent="0" algn="ctr" defTabSz="914377" rtl="0" eaLnBrk="1" fontAlgn="auto" latinLnBrk="0" hangingPunct="1">
              <a:lnSpc>
                <a:spcPct val="100000"/>
              </a:lnSpc>
              <a:spcBef>
                <a:spcPts val="0"/>
              </a:spcBef>
              <a:spcAft>
                <a:spcPts val="533"/>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Assessment</a:t>
            </a:r>
          </a:p>
          <a:p>
            <a:pPr marL="0" marR="0" lvl="0" indent="0" algn="ctr" defTabSz="914377" rtl="0" eaLnBrk="1" fontAlgn="auto" latinLnBrk="0" hangingPunct="1">
              <a:lnSpc>
                <a:spcPct val="100000"/>
              </a:lnSpc>
              <a:spcBef>
                <a:spcPts val="0"/>
              </a:spcBef>
              <a:spcAft>
                <a:spcPts val="533"/>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Azure Migrate, SSMA, DMA, DEA</a:t>
            </a:r>
          </a:p>
        </p:txBody>
      </p:sp>
      <p:sp>
        <p:nvSpPr>
          <p:cNvPr id="167" name="TextBox 166">
            <a:extLst>
              <a:ext uri="{FF2B5EF4-FFF2-40B4-BE49-F238E27FC236}">
                <a16:creationId xmlns:a16="http://schemas.microsoft.com/office/drawing/2014/main" id="{DB3EE44F-4C5B-4FC5-A410-6B557634796B}"/>
              </a:ext>
            </a:extLst>
          </p:cNvPr>
          <p:cNvSpPr txBox="1"/>
          <p:nvPr/>
        </p:nvSpPr>
        <p:spPr>
          <a:xfrm>
            <a:off x="6357956" y="4730175"/>
            <a:ext cx="1831925" cy="708635"/>
          </a:xfrm>
          <a:prstGeom prst="rect">
            <a:avLst/>
          </a:prstGeom>
        </p:spPr>
        <p:txBody>
          <a:bodyPr wrap="square" lIns="89643" tIns="44821" rIns="89643" bIns="44821" rtlCol="0" anchor="t">
            <a:spAutoFit/>
          </a:bodyPr>
          <a:lstStyle>
            <a:defPPr>
              <a:defRPr lang="en-US"/>
            </a:defPPr>
            <a:lvl1pPr marR="0" lvl="0" indent="0" algn="ctr" defTabSz="914400" fontAlgn="auto">
              <a:lnSpc>
                <a:spcPct val="90000"/>
              </a:lnSpc>
              <a:spcBef>
                <a:spcPts val="0"/>
              </a:spcBef>
              <a:spcAft>
                <a:spcPts val="588"/>
              </a:spcAft>
              <a:buClrTx/>
              <a:buSzTx/>
              <a:buFontTx/>
              <a:buNone/>
              <a:tabLst/>
              <a:defRPr sz="1100">
                <a:latin typeface="Segoe UI"/>
              </a:defRPr>
            </a:lvl1pPr>
          </a:lstStyle>
          <a:p>
            <a:pPr marL="0" marR="0" lvl="0" indent="0" algn="ctr" defTabSz="914377" rtl="0" eaLnBrk="1" fontAlgn="auto" latinLnBrk="0" hangingPunct="1">
              <a:lnSpc>
                <a:spcPct val="100000"/>
              </a:lnSpc>
              <a:spcBef>
                <a:spcPts val="0"/>
              </a:spcBef>
              <a:spcAft>
                <a:spcPts val="533"/>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Migration</a:t>
            </a:r>
          </a:p>
          <a:p>
            <a:pPr defTabSz="914377">
              <a:lnSpc>
                <a:spcPct val="100000"/>
              </a:lnSpc>
              <a:spcAft>
                <a:spcPts val="533"/>
              </a:spcAft>
              <a:defRPr/>
            </a:pPr>
            <a:r>
              <a:rPr kumimoji="0" lang="en-US" sz="1100" b="0" i="0" u="none" strike="noStrike" kern="1200" cap="none" spc="0" normalizeH="0" baseline="0" noProof="0">
                <a:ln>
                  <a:noFill/>
                </a:ln>
                <a:solidFill>
                  <a:srgbClr val="1A1A1A"/>
                </a:solidFill>
                <a:effectLst/>
                <a:uLnTx/>
                <a:uFillTx/>
                <a:latin typeface="Segoe UI"/>
                <a:ea typeface="+mn-ea"/>
                <a:cs typeface="+mn-cs"/>
              </a:rPr>
              <a:t>Azure </a:t>
            </a:r>
            <a:r>
              <a:rPr lang="en-US">
                <a:solidFill>
                  <a:srgbClr val="1A1A1A"/>
                </a:solidFill>
              </a:rPr>
              <a:t>Database Migration</a:t>
            </a:r>
            <a:r>
              <a:rPr kumimoji="0" lang="en-US" sz="1100" b="0" i="0" u="none" strike="noStrike" kern="1200" cap="none" spc="0" normalizeH="0" baseline="0" noProof="0">
                <a:ln>
                  <a:noFill/>
                </a:ln>
                <a:solidFill>
                  <a:srgbClr val="1A1A1A"/>
                </a:solidFill>
                <a:effectLst/>
                <a:uLnTx/>
                <a:uFillTx/>
                <a:latin typeface="Segoe UI"/>
                <a:ea typeface="+mn-ea"/>
                <a:cs typeface="+mn-cs"/>
              </a:rPr>
              <a:t> Service</a:t>
            </a:r>
            <a:endParaRPr kumimoji="0" lang="en-US" sz="1100" b="0" i="0" u="none" strike="noStrike" kern="1200" cap="none" spc="0" normalizeH="0" baseline="0" noProof="0">
              <a:ln>
                <a:noFill/>
              </a:ln>
              <a:solidFill>
                <a:srgbClr val="1A1A1A"/>
              </a:solidFill>
              <a:effectLst/>
              <a:uLnTx/>
              <a:uFillTx/>
              <a:latin typeface="Segoe UI"/>
            </a:endParaRPr>
          </a:p>
        </p:txBody>
      </p:sp>
      <p:sp>
        <p:nvSpPr>
          <p:cNvPr id="27" name="TextBox 26">
            <a:extLst>
              <a:ext uri="{FF2B5EF4-FFF2-40B4-BE49-F238E27FC236}">
                <a16:creationId xmlns:a16="http://schemas.microsoft.com/office/drawing/2014/main" id="{ED88CEB4-E308-4943-BF20-E95AF221AFF6}"/>
              </a:ext>
            </a:extLst>
          </p:cNvPr>
          <p:cNvSpPr txBox="1"/>
          <p:nvPr/>
        </p:nvSpPr>
        <p:spPr>
          <a:xfrm>
            <a:off x="9026353" y="1755638"/>
            <a:ext cx="1799987" cy="305961"/>
          </a:xfrm>
          <a:prstGeom prst="rect">
            <a:avLst/>
          </a:prstGeom>
        </p:spPr>
        <p:txBody>
          <a:bodyPr wrap="square" lIns="89643" tIns="44821" rIns="89643" bIns="44821" rtlCol="0">
            <a:spAutoFit/>
          </a:bodyPr>
          <a:lstStyle>
            <a:defPPr>
              <a:defRPr lang="en-US"/>
            </a:defPPr>
            <a:lvl1pPr algn="ctr">
              <a:lnSpc>
                <a:spcPct val="90000"/>
              </a:lnSpc>
              <a:spcAft>
                <a:spcPts val="600"/>
              </a:spcAft>
              <a:defRPr sz="1200">
                <a:solidFill>
                  <a:schemeClr val="tx2"/>
                </a:solidFill>
              </a:defRPr>
            </a:lvl1pPr>
          </a:lstStyle>
          <a:p>
            <a:pPr marL="0" marR="0" lvl="0" indent="0" algn="ctr" defTabSz="914377" rtl="0" eaLnBrk="1" fontAlgn="auto" latinLnBrk="0" hangingPunct="1">
              <a:lnSpc>
                <a:spcPct val="100000"/>
              </a:lnSpc>
              <a:spcBef>
                <a:spcPts val="0"/>
              </a:spcBef>
              <a:spcAft>
                <a:spcPts val="588"/>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Microsoft Azure</a:t>
            </a:r>
          </a:p>
        </p:txBody>
      </p:sp>
      <p:cxnSp>
        <p:nvCxnSpPr>
          <p:cNvPr id="56" name="Straight Arrow Connector 55">
            <a:extLst>
              <a:ext uri="{FF2B5EF4-FFF2-40B4-BE49-F238E27FC236}">
                <a16:creationId xmlns:a16="http://schemas.microsoft.com/office/drawing/2014/main" id="{FD2F5074-1C5F-4A6E-A348-38B60144001A}"/>
              </a:ext>
            </a:extLst>
          </p:cNvPr>
          <p:cNvCxnSpPr>
            <a:cxnSpLocks/>
          </p:cNvCxnSpPr>
          <p:nvPr/>
        </p:nvCxnSpPr>
        <p:spPr>
          <a:xfrm>
            <a:off x="5799926" y="4030014"/>
            <a:ext cx="678360"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 name="Right Bracket 56">
            <a:extLst>
              <a:ext uri="{FF2B5EF4-FFF2-40B4-BE49-F238E27FC236}">
                <a16:creationId xmlns:a16="http://schemas.microsoft.com/office/drawing/2014/main" id="{C1D8DB1A-9F17-497B-8D31-05EFF6FD0D9A}"/>
              </a:ext>
            </a:extLst>
          </p:cNvPr>
          <p:cNvSpPr/>
          <p:nvPr/>
        </p:nvSpPr>
        <p:spPr>
          <a:xfrm>
            <a:off x="2769778" y="2186911"/>
            <a:ext cx="129275" cy="3702965"/>
          </a:xfrm>
          <a:prstGeom prst="rightBracket">
            <a:avLst>
              <a:gd name="adj" fmla="val 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5" name="Right Bracket 74">
            <a:extLst>
              <a:ext uri="{FF2B5EF4-FFF2-40B4-BE49-F238E27FC236}">
                <a16:creationId xmlns:a16="http://schemas.microsoft.com/office/drawing/2014/main" id="{39F40EAE-42F7-4C31-AF31-F5F3C5D446CB}"/>
              </a:ext>
            </a:extLst>
          </p:cNvPr>
          <p:cNvSpPr/>
          <p:nvPr/>
        </p:nvSpPr>
        <p:spPr>
          <a:xfrm flipH="1">
            <a:off x="9224627" y="2563182"/>
            <a:ext cx="153204" cy="2933664"/>
          </a:xfrm>
          <a:prstGeom prst="rightBracket">
            <a:avLst>
              <a:gd name="adj" fmla="val 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cxnSp>
        <p:nvCxnSpPr>
          <p:cNvPr id="77" name="Straight Arrow Connector 76">
            <a:extLst>
              <a:ext uri="{FF2B5EF4-FFF2-40B4-BE49-F238E27FC236}">
                <a16:creationId xmlns:a16="http://schemas.microsoft.com/office/drawing/2014/main" id="{ADBB13CE-2529-4731-9B11-2AB0177B8B6A}"/>
              </a:ext>
            </a:extLst>
          </p:cNvPr>
          <p:cNvCxnSpPr>
            <a:cxnSpLocks/>
          </p:cNvCxnSpPr>
          <p:nvPr/>
        </p:nvCxnSpPr>
        <p:spPr>
          <a:xfrm>
            <a:off x="2894407" y="4030014"/>
            <a:ext cx="1276609"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7AF27590-7FAE-409B-8888-8FD7C6EE562D}"/>
              </a:ext>
            </a:extLst>
          </p:cNvPr>
          <p:cNvCxnSpPr>
            <a:cxnSpLocks/>
          </p:cNvCxnSpPr>
          <p:nvPr/>
        </p:nvCxnSpPr>
        <p:spPr>
          <a:xfrm>
            <a:off x="7983360" y="4030014"/>
            <a:ext cx="1241267" cy="0"/>
          </a:xfrm>
          <a:prstGeom prst="straightConnector1">
            <a:avLst/>
          </a:prstGeom>
          <a:ln w="127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0D711DF6-740F-8E49-AC43-614F9331BA2D}"/>
              </a:ext>
            </a:extLst>
          </p:cNvPr>
          <p:cNvGrpSpPr/>
          <p:nvPr/>
        </p:nvGrpSpPr>
        <p:grpSpPr>
          <a:xfrm>
            <a:off x="1438669" y="2261952"/>
            <a:ext cx="1062061" cy="3536124"/>
            <a:chOff x="1210519" y="2353765"/>
            <a:chExt cx="1062061" cy="3536124"/>
          </a:xfrm>
        </p:grpSpPr>
        <p:pic>
          <p:nvPicPr>
            <p:cNvPr id="89" name="Picture 2">
              <a:extLst>
                <a:ext uri="{FF2B5EF4-FFF2-40B4-BE49-F238E27FC236}">
                  <a16:creationId xmlns:a16="http://schemas.microsoft.com/office/drawing/2014/main" id="{2328E5BE-4246-4F66-B439-015CD0A8EAB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344540" y="4694755"/>
              <a:ext cx="794019" cy="215576"/>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90">
              <a:extLst>
                <a:ext uri="{FF2B5EF4-FFF2-40B4-BE49-F238E27FC236}">
                  <a16:creationId xmlns:a16="http://schemas.microsoft.com/office/drawing/2014/main" id="{18E0CCB5-984C-414A-AED8-E405CF63CB6A}"/>
                </a:ext>
              </a:extLst>
            </p:cNvPr>
            <p:cNvPicPr>
              <a:picLocks noChangeAspect="1"/>
            </p:cNvPicPr>
            <p:nvPr/>
          </p:nvPicPr>
          <p:blipFill rotWithShape="1">
            <a:blip r:embed="rId4"/>
            <a:srcRect t="7452" b="7452"/>
            <a:stretch/>
          </p:blipFill>
          <p:spPr>
            <a:xfrm>
              <a:off x="1366432" y="3755568"/>
              <a:ext cx="750235" cy="709825"/>
            </a:xfrm>
            <a:prstGeom prst="rect">
              <a:avLst/>
            </a:prstGeom>
          </p:spPr>
        </p:pic>
        <p:pic>
          <p:nvPicPr>
            <p:cNvPr id="92" name="Picture 6" descr="Image result for mysql logo transparent">
              <a:extLst>
                <a:ext uri="{FF2B5EF4-FFF2-40B4-BE49-F238E27FC236}">
                  <a16:creationId xmlns:a16="http://schemas.microsoft.com/office/drawing/2014/main" id="{E22B679C-D073-4B84-87F2-2F1493A0501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75645" y="3147029"/>
              <a:ext cx="731808" cy="379177"/>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4" descr="Image result for Oracle">
              <a:extLst>
                <a:ext uri="{FF2B5EF4-FFF2-40B4-BE49-F238E27FC236}">
                  <a16:creationId xmlns:a16="http://schemas.microsoft.com/office/drawing/2014/main" id="{A1B35359-68A7-4885-8946-187242B0FF5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50249" y="2806494"/>
              <a:ext cx="782601" cy="11117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7057C4CF-28D1-40F2-AED0-4DE7D88B627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38412" y="2353765"/>
              <a:ext cx="806275" cy="223367"/>
            </a:xfrm>
            <a:prstGeom prst="rect">
              <a:avLst/>
            </a:prstGeom>
          </p:spPr>
        </p:pic>
        <p:pic>
          <p:nvPicPr>
            <p:cNvPr id="1026" name="Picture 2" descr="Image result for aws logo">
              <a:extLst>
                <a:ext uri="{FF2B5EF4-FFF2-40B4-BE49-F238E27FC236}">
                  <a16:creationId xmlns:a16="http://schemas.microsoft.com/office/drawing/2014/main" id="{96CF0C1F-AC33-4A1E-87AD-450069F5596D}"/>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1503447" y="5139693"/>
              <a:ext cx="476204" cy="3571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google cloud">
              <a:extLst>
                <a:ext uri="{FF2B5EF4-FFF2-40B4-BE49-F238E27FC236}">
                  <a16:creationId xmlns:a16="http://schemas.microsoft.com/office/drawing/2014/main" id="{0E742F71-1CAC-4BD4-8662-8D0859137527}"/>
                </a:ext>
              </a:extLst>
            </p:cNvPr>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1210519" y="5726209"/>
              <a:ext cx="1062061" cy="163680"/>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Graphic 12">
            <a:extLst>
              <a:ext uri="{FF2B5EF4-FFF2-40B4-BE49-F238E27FC236}">
                <a16:creationId xmlns:a16="http://schemas.microsoft.com/office/drawing/2014/main" id="{4A9BDDC1-E746-4D3F-9CFF-513F1D73D9F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11407" y="3326343"/>
            <a:ext cx="1246717" cy="1263650"/>
          </a:xfrm>
          <a:prstGeom prst="rect">
            <a:avLst/>
          </a:prstGeom>
        </p:spPr>
      </p:pic>
      <p:pic>
        <p:nvPicPr>
          <p:cNvPr id="8" name="Graphic 8">
            <a:extLst>
              <a:ext uri="{FF2B5EF4-FFF2-40B4-BE49-F238E27FC236}">
                <a16:creationId xmlns:a16="http://schemas.microsoft.com/office/drawing/2014/main" id="{0784E3D1-A92D-4D89-BB66-E18256F8A1B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493683" y="3324225"/>
            <a:ext cx="1147233" cy="1267883"/>
          </a:xfrm>
          <a:prstGeom prst="rect">
            <a:avLst/>
          </a:prstGeom>
        </p:spPr>
      </p:pic>
      <p:pic>
        <p:nvPicPr>
          <p:cNvPr id="10" name="Graphic 10">
            <a:extLst>
              <a:ext uri="{FF2B5EF4-FFF2-40B4-BE49-F238E27FC236}">
                <a16:creationId xmlns:a16="http://schemas.microsoft.com/office/drawing/2014/main" id="{35278B2D-8E58-4505-85EA-EAD6D0ED76B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650942" y="2623608"/>
            <a:ext cx="560916" cy="560916"/>
          </a:xfrm>
          <a:prstGeom prst="rect">
            <a:avLst/>
          </a:prstGeom>
        </p:spPr>
      </p:pic>
      <p:pic>
        <p:nvPicPr>
          <p:cNvPr id="12" name="Graphic 12">
            <a:extLst>
              <a:ext uri="{FF2B5EF4-FFF2-40B4-BE49-F238E27FC236}">
                <a16:creationId xmlns:a16="http://schemas.microsoft.com/office/drawing/2014/main" id="{274F2EA2-CEA0-454B-9D39-993A90A6F38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676341" y="3402541"/>
            <a:ext cx="560916" cy="560916"/>
          </a:xfrm>
          <a:prstGeom prst="rect">
            <a:avLst/>
          </a:prstGeom>
        </p:spPr>
      </p:pic>
      <p:pic>
        <p:nvPicPr>
          <p:cNvPr id="14" name="Graphic 14">
            <a:extLst>
              <a:ext uri="{FF2B5EF4-FFF2-40B4-BE49-F238E27FC236}">
                <a16:creationId xmlns:a16="http://schemas.microsoft.com/office/drawing/2014/main" id="{5EA0C87F-E10D-4F3F-80F8-506C20A0878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710208" y="4181475"/>
            <a:ext cx="560916" cy="560916"/>
          </a:xfrm>
          <a:prstGeom prst="rect">
            <a:avLst/>
          </a:prstGeom>
        </p:spPr>
      </p:pic>
      <p:pic>
        <p:nvPicPr>
          <p:cNvPr id="16" name="Graphic 16">
            <a:extLst>
              <a:ext uri="{FF2B5EF4-FFF2-40B4-BE49-F238E27FC236}">
                <a16:creationId xmlns:a16="http://schemas.microsoft.com/office/drawing/2014/main" id="{70BFE5F4-C202-4BE7-B436-1EDDA70C476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718675" y="4960408"/>
            <a:ext cx="560916" cy="560916"/>
          </a:xfrm>
          <a:prstGeom prst="rect">
            <a:avLst/>
          </a:prstGeom>
        </p:spPr>
      </p:pic>
    </p:spTree>
    <p:extLst>
      <p:ext uri="{BB962C8B-B14F-4D97-AF65-F5344CB8AC3E}">
        <p14:creationId xmlns:p14="http://schemas.microsoft.com/office/powerpoint/2010/main" val="2826983941"/>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a:xfrm>
            <a:off x="592677" y="4004614"/>
            <a:ext cx="5569924" cy="338554"/>
          </a:xfrm>
        </p:spPr>
        <p:txBody>
          <a:bodyPr/>
          <a:lstStyle/>
          <a:p>
            <a:r>
              <a:rPr lang="en-US" dirty="0"/>
              <a:t>Migrating SQL Server to Azure SQL Database</a:t>
            </a:r>
          </a:p>
        </p:txBody>
      </p:sp>
    </p:spTree>
    <p:extLst>
      <p:ext uri="{BB962C8B-B14F-4D97-AF65-F5344CB8AC3E}">
        <p14:creationId xmlns:p14="http://schemas.microsoft.com/office/powerpoint/2010/main" val="203203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713104"/>
            <a:ext cx="5510784" cy="498598"/>
          </a:xfrm>
        </p:spPr>
        <p:txBody>
          <a:bodyPr/>
          <a:lstStyle/>
          <a:p>
            <a:r>
              <a:rPr lang="en-IN" dirty="0"/>
              <a:t>Use case</a:t>
            </a:r>
          </a:p>
        </p:txBody>
      </p:sp>
      <p:sp>
        <p:nvSpPr>
          <p:cNvPr id="3" name="Text Placeholder 2"/>
          <p:cNvSpPr>
            <a:spLocks noGrp="1"/>
          </p:cNvSpPr>
          <p:nvPr>
            <p:ph type="body" sz="quarter" idx="12"/>
          </p:nvPr>
        </p:nvSpPr>
        <p:spPr>
          <a:xfrm>
            <a:off x="585216" y="1548017"/>
            <a:ext cx="6320551" cy="2273356"/>
          </a:xfrm>
        </p:spPr>
        <p:txBody>
          <a:bodyPr/>
          <a:lstStyle/>
          <a:p>
            <a:pPr algn="just"/>
            <a:r>
              <a:rPr lang="en-IN" dirty="0"/>
              <a:t>Contoso wants to migrate an on-premises SQL Server database to Azure SQL Database. As a Data Analyst you have to migrate an </a:t>
            </a:r>
            <a:r>
              <a:rPr lang="en-IN" dirty="0" err="1"/>
              <a:t>on-premise</a:t>
            </a:r>
            <a:r>
              <a:rPr lang="en-IN" dirty="0"/>
              <a:t> SQL Server to Azure SQL Database by using Azure Database Assistance.</a:t>
            </a:r>
          </a:p>
        </p:txBody>
      </p:sp>
    </p:spTree>
    <p:extLst>
      <p:ext uri="{BB962C8B-B14F-4D97-AF65-F5344CB8AC3E}">
        <p14:creationId xmlns:p14="http://schemas.microsoft.com/office/powerpoint/2010/main" val="3774124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794990"/>
            <a:ext cx="5510784" cy="498598"/>
          </a:xfrm>
        </p:spPr>
        <p:txBody>
          <a:bodyPr/>
          <a:lstStyle/>
          <a:p>
            <a:r>
              <a:rPr lang="en-IN" dirty="0"/>
              <a:t>Solution Architecture</a:t>
            </a:r>
          </a:p>
        </p:txBody>
      </p:sp>
      <p:pic>
        <p:nvPicPr>
          <p:cNvPr id="4" name="Picture 3"/>
          <p:cNvPicPr>
            <a:picLocks noChangeAspect="1"/>
          </p:cNvPicPr>
          <p:nvPr/>
        </p:nvPicPr>
        <p:blipFill>
          <a:blip r:embed="rId2"/>
          <a:stretch>
            <a:fillRect/>
          </a:stretch>
        </p:blipFill>
        <p:spPr>
          <a:xfrm>
            <a:off x="366612" y="1794026"/>
            <a:ext cx="11825388" cy="5063974"/>
          </a:xfrm>
          <a:prstGeom prst="rect">
            <a:avLst/>
          </a:prstGeom>
        </p:spPr>
      </p:pic>
      <p:sp>
        <p:nvSpPr>
          <p:cNvPr id="5" name="Rectangle 4"/>
          <p:cNvSpPr/>
          <p:nvPr/>
        </p:nvSpPr>
        <p:spPr bwMode="auto">
          <a:xfrm>
            <a:off x="8256896" y="0"/>
            <a:ext cx="3935104" cy="17940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57766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2.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804E87B5-964F-4102-82DD-5C9EFA26887B}"/>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61D7B962-622B-4DC8-9E08-BFEB6217D16A}"/>
    </a:ext>
  </a:extLst>
</a:theme>
</file>

<file path=ppt/theme/theme4.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5.xml><?xml version="1.0" encoding="utf-8"?>
<a:theme xmlns:a="http://schemas.openxmlformats.org/drawingml/2006/main" name="2_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6.xml><?xml version="1.0" encoding="utf-8"?>
<a:theme xmlns:a="http://schemas.openxmlformats.org/drawingml/2006/main" name="1_9-51052_Microsoft_Inspire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16x9_Template.potx" id="{94A5D6B2-7240-4A5C-AB37-83928CABDB39}" vid="{67D0148C-3AD0-4F42-9954-CB1B5AC05762}"/>
    </a:ext>
  </a:extLst>
</a:theme>
</file>

<file path=ppt/theme/theme7.xml><?xml version="1.0" encoding="utf-8"?>
<a:theme xmlns:a="http://schemas.openxmlformats.org/drawingml/2006/main" name="2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FAB5B661-A239-4DE4-B4CB-E975B1976AB0}"/>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5DA0D7614B46B4ABD971335F790A752" ma:contentTypeVersion="6" ma:contentTypeDescription="Create a new document." ma:contentTypeScope="" ma:versionID="13217fb885c8d5ca8b3b163e7e435e1f">
  <xsd:schema xmlns:xsd="http://www.w3.org/2001/XMLSchema" xmlns:xs="http://www.w3.org/2001/XMLSchema" xmlns:p="http://schemas.microsoft.com/office/2006/metadata/properties" xmlns:ns2="d3872e7c-f7c3-46b3-ba71-c8813e45b656" targetNamespace="http://schemas.microsoft.com/office/2006/metadata/properties" ma:root="true" ma:fieldsID="e481373ee8c40254fa74e59476273384" ns2:_="">
    <xsd:import namespace="d3872e7c-f7c3-46b3-ba71-c8813e45b65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3872e7c-f7c3-46b3-ba71-c8813e45b65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BE910A85-3981-433E-AF63-A58594856A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3872e7c-f7c3-46b3-ba71-c8813e45b65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schemas.microsoft.com/office/infopath/2007/PartnerControls"/>
    <ds:schemaRef ds:uri="http://schemas.microsoft.com/office/2006/metadata/properties"/>
    <ds:schemaRef ds:uri="http://purl.org/dc/terms/"/>
    <ds:schemaRef ds:uri="http://schemas.openxmlformats.org/package/2006/metadata/core-properties"/>
    <ds:schemaRef ds:uri="9d1f81f6-e953-47ea-988e-33ed651c58e6"/>
    <ds:schemaRef ds:uri="http://schemas.microsoft.com/office/2006/documentManagement/types"/>
    <ds:schemaRef ds:uri="http://schemas.microsoft.com/sharepoint/v3"/>
    <ds:schemaRef ds:uri="230e9df3-be65-4c73-a93b-d1236ebd677e"/>
    <ds:schemaRef ds:uri="5a4b3278-325d-441a-b38f-6f1926bc734e"/>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Microsoft_Ignite_2019_16x9_Breakout_Template</Template>
  <TotalTime>2257</TotalTime>
  <Words>2081</Words>
  <Application>Microsoft Macintosh PowerPoint</Application>
  <PresentationFormat>Widescreen</PresentationFormat>
  <Paragraphs>341</Paragraphs>
  <Slides>29</Slides>
  <Notes>19</Notes>
  <HiddenSlides>0</HiddenSlides>
  <MMClips>0</MMClips>
  <ScaleCrop>false</ScaleCrop>
  <HeadingPairs>
    <vt:vector size="6" baseType="variant">
      <vt:variant>
        <vt:lpstr>Fonts Used</vt:lpstr>
      </vt:variant>
      <vt:variant>
        <vt:i4>9</vt:i4>
      </vt:variant>
      <vt:variant>
        <vt:lpstr>Theme</vt:lpstr>
      </vt:variant>
      <vt:variant>
        <vt:i4>7</vt:i4>
      </vt:variant>
      <vt:variant>
        <vt:lpstr>Slide Titles</vt:lpstr>
      </vt:variant>
      <vt:variant>
        <vt:i4>29</vt:i4>
      </vt:variant>
    </vt:vector>
  </HeadingPairs>
  <TitlesOfParts>
    <vt:vector size="45" baseType="lpstr">
      <vt:lpstr>Arial</vt:lpstr>
      <vt:lpstr>Calibri</vt:lpstr>
      <vt:lpstr>Consolas</vt:lpstr>
      <vt:lpstr>Muli</vt:lpstr>
      <vt:lpstr>Muli Regular</vt:lpstr>
      <vt:lpstr>Segoe UI</vt:lpstr>
      <vt:lpstr>Segoe UI Semibold</vt:lpstr>
      <vt:lpstr>Segoe UI Semilight</vt:lpstr>
      <vt:lpstr>Wingdings</vt:lpstr>
      <vt:lpstr>White Template</vt:lpstr>
      <vt:lpstr>Light Gray Template</vt:lpstr>
      <vt:lpstr>Black Template</vt:lpstr>
      <vt:lpstr>1_White Template</vt:lpstr>
      <vt:lpstr>2_9-51027_Microsoft_Ready_Template</vt:lpstr>
      <vt:lpstr>1_9-51052_Microsoft_Inspire_Template_Dark</vt:lpstr>
      <vt:lpstr>2_White Template</vt:lpstr>
      <vt:lpstr>PowerPoint Presentation</vt:lpstr>
      <vt:lpstr>Deep dive on Azure SQL Migrations</vt:lpstr>
      <vt:lpstr>Session objectives</vt:lpstr>
      <vt:lpstr> Database migration process overview</vt:lpstr>
      <vt:lpstr>ASP.NET Application Migration to Azure</vt:lpstr>
      <vt:lpstr>Tools and services for your migration journey</vt:lpstr>
      <vt:lpstr>Demo</vt:lpstr>
      <vt:lpstr>Use case</vt:lpstr>
      <vt:lpstr>Solution Architecture</vt:lpstr>
      <vt:lpstr>What is DMS hybrid mode?</vt:lpstr>
      <vt:lpstr>Online migration with backup and restore technology SQL Server to Azure SQL Database Managed Instance example</vt:lpstr>
      <vt:lpstr>PowerPoint Presentation</vt:lpstr>
      <vt:lpstr>Recap: Azure Migrate – Integrated Experience</vt:lpstr>
      <vt:lpstr>Network Topologies for Database Migrations on Azure</vt:lpstr>
      <vt:lpstr>Network Topologies for Database Migrations on Azure</vt:lpstr>
      <vt:lpstr>Network Topologies for Database Migrations on Azure</vt:lpstr>
      <vt:lpstr>Network Topologies for Database Migrations on Azure</vt:lpstr>
      <vt:lpstr>Inbound Security rules</vt:lpstr>
      <vt:lpstr>Outbound security rules</vt:lpstr>
      <vt:lpstr>Outbound security rules</vt:lpstr>
      <vt:lpstr>Outbound security rules</vt:lpstr>
      <vt:lpstr>Outbound security rules</vt:lpstr>
      <vt:lpstr>Outbound security rules</vt:lpstr>
      <vt:lpstr>Outbound security rules</vt:lpstr>
      <vt:lpstr>Azure SQL Synapse</vt:lpstr>
      <vt:lpstr>Key Migration references</vt:lpstr>
      <vt:lpstr>Your path to the cloud  Ensure organizational readiness with Azure migration sessions at Ignite </vt:lpstr>
      <vt:lpstr>Please evaluate this session Your feedback is important to us!</vt:lpstr>
      <vt:lpstr>PowerPoint Presentation</vt:lpstr>
    </vt:vector>
  </TitlesOfParts>
  <Manager>&lt;Comms manager name here&gt;</Manager>
  <Company>Microsoft Corporation</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2019</dc:subject>
  <dc:creator>Brieanne Vanderpool</dc:creator>
  <cp:keywords>Microsoft Ignite 2019</cp:keywords>
  <dc:description/>
  <cp:lastModifiedBy>Abdul Rasheed Feroz Khan</cp:lastModifiedBy>
  <cp:revision>21</cp:revision>
  <dcterms:created xsi:type="dcterms:W3CDTF">2019-08-26T20:18:51Z</dcterms:created>
  <dcterms:modified xsi:type="dcterms:W3CDTF">2019-12-30T13:30:44Z</dcterms:modified>
  <cp:category>Microsoft Ignite 2019</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0x01010055DA0D7614B46B4ABD971335F790A752</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Order">
    <vt:r8>94333700</vt:r8>
  </property>
  <property fmtid="{D5CDD505-2E9C-101B-9397-08002B2CF9AE}" pid="21" name="xd_Signature">
    <vt:bool>false</vt:bool>
  </property>
  <property fmtid="{D5CDD505-2E9C-101B-9397-08002B2CF9AE}" pid="22" name="xd_ProgID">
    <vt:lpwstr/>
  </property>
  <property fmtid="{D5CDD505-2E9C-101B-9397-08002B2CF9AE}" pid="23" name="TemplateUrl">
    <vt:lpwstr/>
  </property>
  <property fmtid="{D5CDD505-2E9C-101B-9397-08002B2CF9AE}" pid="24" name="ComplianceAssetId">
    <vt:lpwstr/>
  </property>
  <property fmtid="{D5CDD505-2E9C-101B-9397-08002B2CF9AE}" pid="25" name="TaxKeyword">
    <vt:lpwstr>250;#Microsoft Ignite 2019|cd3dfa97-b855-4c56-b74a-7fb402ddab1a</vt:lpwstr>
  </property>
</Properties>
</file>